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embeddedFontLst>
    <p:embeddedFont>
      <p:font typeface="Caveat"/>
      <p:regular r:id="rId25"/>
      <p:bold r:id="rId26"/>
    </p:embeddedFont>
    <p:embeddedFont>
      <p:font typeface="Nunito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Caveat-bold.fntdata"/><Relationship Id="rId25" Type="http://schemas.openxmlformats.org/officeDocument/2006/relationships/font" Target="fonts/Caveat-regular.fntdata"/><Relationship Id="rId28" Type="http://schemas.openxmlformats.org/officeDocument/2006/relationships/font" Target="fonts/Nunito-bold.fntdata"/><Relationship Id="rId27" Type="http://schemas.openxmlformats.org/officeDocument/2006/relationships/font" Target="fonts/Nunito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Nunito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font" Target="fonts/Nunito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a33767afd2_0_59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a33767afd2_0_59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a33767afd2_0_23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a33767afd2_0_23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a33767afd2_0_35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a33767afd2_0_35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33767afd2_0_3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33767afd2_0_3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a33767afd2_0_33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a33767afd2_0_33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a33767afd2_0_66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a33767afd2_0_66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a33767afd2_0_6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a33767afd2_0_6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a33767afd2_0_18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a33767afd2_0_18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aa237b321e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aa237b321e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b2f5785b7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b2f5785b7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a33767afd2_0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a33767afd2_0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a33767afd2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a33767afd2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a33767afd2_0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a33767afd2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a33767afd2_0_4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a33767afd2_0_4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a33767afd2_0_8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a33767afd2_0_8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a33767afd2_0_54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a33767afd2_0_54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a33767afd2_0_44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a33767afd2_0_44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a33767afd2_0_48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a33767afd2_0_48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6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" name="Google Shape;34;p2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35" name="Google Shape;35;p2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3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9" name="Google Shape;119;p11"/>
          <p:cNvSpPr txBox="1"/>
          <p:nvPr>
            <p:ph hasCustomPrompt="1" type="title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/>
          <p:nvPr>
            <p:ph idx="1" type="body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 algn="ctr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1" name="Google Shape;121;p1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 3">
  <p:cSld name="AUTOLAYOUT_3">
    <p:bg>
      <p:bgPr>
        <a:solidFill>
          <a:srgbClr val="FFFFFF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6" name="Google Shape;126;p13"/>
          <p:cNvGrpSpPr/>
          <p:nvPr/>
        </p:nvGrpSpPr>
        <p:grpSpPr>
          <a:xfrm>
            <a:off x="386075" y="403061"/>
            <a:ext cx="1354500" cy="137700"/>
            <a:chOff x="386075" y="419725"/>
            <a:chExt cx="1354500" cy="137700"/>
          </a:xfrm>
        </p:grpSpPr>
        <p:sp>
          <p:nvSpPr>
            <p:cNvPr id="127" name="Google Shape;127;p13"/>
            <p:cNvSpPr/>
            <p:nvPr/>
          </p:nvSpPr>
          <p:spPr>
            <a:xfrm>
              <a:off x="386075" y="419725"/>
              <a:ext cx="1354500" cy="137700"/>
            </a:xfrm>
            <a:prstGeom prst="rect">
              <a:avLst/>
            </a:prstGeom>
            <a:noFill/>
            <a:ln cap="flat" cmpd="sng" w="9525">
              <a:solidFill>
                <a:srgbClr val="92C1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13"/>
            <p:cNvSpPr/>
            <p:nvPr/>
          </p:nvSpPr>
          <p:spPr>
            <a:xfrm>
              <a:off x="386075" y="419725"/>
              <a:ext cx="142800" cy="137700"/>
            </a:xfrm>
            <a:prstGeom prst="rect">
              <a:avLst/>
            </a:prstGeom>
            <a:noFill/>
            <a:ln cap="flat" cmpd="sng" w="9525">
              <a:solidFill>
                <a:srgbClr val="92C1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13"/>
            <p:cNvSpPr/>
            <p:nvPr/>
          </p:nvSpPr>
          <p:spPr>
            <a:xfrm>
              <a:off x="687205" y="419725"/>
              <a:ext cx="142800" cy="137700"/>
            </a:xfrm>
            <a:prstGeom prst="rect">
              <a:avLst/>
            </a:prstGeom>
            <a:noFill/>
            <a:ln cap="flat" cmpd="sng" w="9525">
              <a:solidFill>
                <a:srgbClr val="92C1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0" name="Google Shape;130;p13"/>
          <p:cNvSpPr txBox="1"/>
          <p:nvPr>
            <p:ph type="title"/>
          </p:nvPr>
        </p:nvSpPr>
        <p:spPr>
          <a:xfrm>
            <a:off x="311700" y="633225"/>
            <a:ext cx="3127500" cy="7923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31" name="Google Shape;131;p13"/>
          <p:cNvSpPr txBox="1"/>
          <p:nvPr>
            <p:ph idx="1" type="body"/>
          </p:nvPr>
        </p:nvSpPr>
        <p:spPr>
          <a:xfrm>
            <a:off x="311700" y="1432425"/>
            <a:ext cx="3127500" cy="3365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8FDFE"/>
              </a:buClr>
              <a:buSzPts val="1200"/>
              <a:buChar char="●"/>
              <a:defRPr sz="1200">
                <a:solidFill>
                  <a:srgbClr val="E8FDFE"/>
                </a:solidFill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8FDFE"/>
              </a:buClr>
              <a:buSzPts val="1000"/>
              <a:buChar char="○"/>
              <a:defRPr sz="1000">
                <a:solidFill>
                  <a:srgbClr val="E8FDFE"/>
                </a:solidFill>
              </a:defRPr>
            </a:lvl2pPr>
            <a:lvl3pPr indent="-2921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8FDFE"/>
              </a:buClr>
              <a:buSzPts val="1000"/>
              <a:buChar char="■"/>
              <a:defRPr sz="1000">
                <a:solidFill>
                  <a:srgbClr val="E8FDFE"/>
                </a:solidFill>
              </a:defRPr>
            </a:lvl3pPr>
            <a:lvl4pPr indent="-2921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8FDFE"/>
              </a:buClr>
              <a:buSzPts val="1000"/>
              <a:buChar char="●"/>
              <a:defRPr sz="1000">
                <a:solidFill>
                  <a:srgbClr val="E8FDFE"/>
                </a:solidFill>
              </a:defRPr>
            </a:lvl4pPr>
            <a:lvl5pPr indent="-2921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8FDFE"/>
              </a:buClr>
              <a:buSzPts val="1000"/>
              <a:buChar char="○"/>
              <a:defRPr sz="1000">
                <a:solidFill>
                  <a:srgbClr val="E8FDFE"/>
                </a:solidFill>
              </a:defRPr>
            </a:lvl5pPr>
            <a:lvl6pPr indent="-2921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8FDFE"/>
              </a:buClr>
              <a:buSzPts val="1000"/>
              <a:buChar char="■"/>
              <a:defRPr sz="1000">
                <a:solidFill>
                  <a:srgbClr val="E8FDFE"/>
                </a:solidFill>
              </a:defRPr>
            </a:lvl6pPr>
            <a:lvl7pPr indent="-2921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8FDFE"/>
              </a:buClr>
              <a:buSzPts val="1000"/>
              <a:buChar char="●"/>
              <a:defRPr sz="1000">
                <a:solidFill>
                  <a:srgbClr val="E8FDFE"/>
                </a:solidFill>
              </a:defRPr>
            </a:lvl7pPr>
            <a:lvl8pPr indent="-2921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8FDFE"/>
              </a:buClr>
              <a:buSzPts val="1000"/>
              <a:buChar char="○"/>
              <a:defRPr sz="1000">
                <a:solidFill>
                  <a:srgbClr val="E8FDFE"/>
                </a:solidFill>
              </a:defRPr>
            </a:lvl8pPr>
            <a:lvl9pPr indent="-2921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E8FDFE"/>
              </a:buClr>
              <a:buSzPts val="1000"/>
              <a:buChar char="■"/>
              <a:defRPr sz="1000">
                <a:solidFill>
                  <a:srgbClr val="E8FDFE"/>
                </a:solidFill>
              </a:defRPr>
            </a:lvl9pPr>
          </a:lstStyle>
          <a:p/>
        </p:txBody>
      </p:sp>
      <p:sp>
        <p:nvSpPr>
          <p:cNvPr id="132" name="Google Shape;132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1pPr>
            <a:lvl2pPr lvl="1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2pPr>
            <a:lvl3pPr lvl="2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3pPr>
            <a:lvl4pPr lvl="3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4pPr>
            <a:lvl5pPr lvl="4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5pPr>
            <a:lvl6pPr lvl="5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6pPr>
            <a:lvl7pPr lvl="6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7pPr>
            <a:lvl8pPr lvl="7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8pPr>
            <a:lvl9pPr lvl="8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 2">
  <p:cSld name="AUTOLAYOUT_4">
    <p:bg>
      <p:bgPr>
        <a:solidFill>
          <a:srgbClr val="FFFFFF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4"/>
          <p:cNvSpPr txBox="1"/>
          <p:nvPr>
            <p:ph idx="1" type="body"/>
          </p:nvPr>
        </p:nvSpPr>
        <p:spPr>
          <a:xfrm>
            <a:off x="630075" y="992625"/>
            <a:ext cx="3777600" cy="3172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 sz="1400">
                <a:solidFill>
                  <a:schemeClr val="dk2"/>
                </a:solidFill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 sz="1400">
                <a:solidFill>
                  <a:schemeClr val="dk2"/>
                </a:solidFill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 sz="1400">
                <a:solidFill>
                  <a:schemeClr val="dk2"/>
                </a:solidFill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 sz="1400">
                <a:solidFill>
                  <a:schemeClr val="dk2"/>
                </a:solidFill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 sz="1400">
                <a:solidFill>
                  <a:schemeClr val="dk2"/>
                </a:solidFill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 sz="1400">
                <a:solidFill>
                  <a:schemeClr val="dk2"/>
                </a:solidFill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 sz="1400">
                <a:solidFill>
                  <a:schemeClr val="dk2"/>
                </a:solidFill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Char char="■"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36" name="Google Shape;136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 1">
  <p:cSld name="AUTOLAYOUT_10">
    <p:bg>
      <p:bgPr>
        <a:solidFill>
          <a:srgbClr val="FFFFFF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5"/>
          <p:cNvSpPr/>
          <p:nvPr/>
        </p:nvSpPr>
        <p:spPr>
          <a:xfrm>
            <a:off x="13" y="-50"/>
            <a:ext cx="4420500" cy="38757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5"/>
          <p:cNvSpPr txBox="1"/>
          <p:nvPr>
            <p:ph type="title"/>
          </p:nvPr>
        </p:nvSpPr>
        <p:spPr>
          <a:xfrm>
            <a:off x="311713" y="467375"/>
            <a:ext cx="3696300" cy="2788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1" name="Google Shape;141;p15"/>
          <p:cNvSpPr txBox="1"/>
          <p:nvPr>
            <p:ph idx="1" type="body"/>
          </p:nvPr>
        </p:nvSpPr>
        <p:spPr>
          <a:xfrm>
            <a:off x="317650" y="4033600"/>
            <a:ext cx="6911700" cy="6240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 sz="1400">
                <a:solidFill>
                  <a:schemeClr val="dk2"/>
                </a:solidFill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 sz="1400">
                <a:solidFill>
                  <a:schemeClr val="dk2"/>
                </a:solidFill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 sz="1400">
                <a:solidFill>
                  <a:schemeClr val="dk2"/>
                </a:solidFill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 sz="1400">
                <a:solidFill>
                  <a:schemeClr val="dk2"/>
                </a:solidFill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 sz="1400">
                <a:solidFill>
                  <a:schemeClr val="dk2"/>
                </a:solidFill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 sz="1400">
                <a:solidFill>
                  <a:schemeClr val="dk2"/>
                </a:solidFill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 sz="1400">
                <a:solidFill>
                  <a:schemeClr val="dk2"/>
                </a:solidFill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Char char="■"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42" name="Google Shape;142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 5">
  <p:cSld name="AUTOLAYOUT_14">
    <p:bg>
      <p:bgPr>
        <a:solidFill>
          <a:srgbClr val="FFFFFF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6"/>
          <p:cNvSpPr/>
          <p:nvPr/>
        </p:nvSpPr>
        <p:spPr>
          <a:xfrm>
            <a:off x="0" y="0"/>
            <a:ext cx="9144000" cy="398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6"/>
          <p:cNvSpPr txBox="1"/>
          <p:nvPr>
            <p:ph type="title"/>
          </p:nvPr>
        </p:nvSpPr>
        <p:spPr>
          <a:xfrm>
            <a:off x="838350" y="4094725"/>
            <a:ext cx="7467300" cy="9621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7" name="Google Shape;147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1pPr>
            <a:lvl2pPr lvl="1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2pPr>
            <a:lvl3pPr lvl="2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3pPr>
            <a:lvl4pPr lvl="3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4pPr>
            <a:lvl5pPr lvl="4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5pPr>
            <a:lvl6pPr lvl="5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6pPr>
            <a:lvl7pPr lvl="6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7pPr>
            <a:lvl8pPr lvl="7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8pPr>
            <a:lvl9pPr lvl="8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 6">
  <p:cSld name="AUTOLAYOUT_16">
    <p:bg>
      <p:bgPr>
        <a:solidFill>
          <a:srgbClr val="FFFFFF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7"/>
          <p:cNvSpPr/>
          <p:nvPr/>
        </p:nvSpPr>
        <p:spPr>
          <a:xfrm>
            <a:off x="2085575" y="0"/>
            <a:ext cx="70584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1pPr>
            <a:lvl2pPr lvl="1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2pPr>
            <a:lvl3pPr lvl="2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3pPr>
            <a:lvl4pPr lvl="3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4pPr>
            <a:lvl5pPr lvl="4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5pPr>
            <a:lvl6pPr lvl="5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6pPr>
            <a:lvl7pPr lvl="6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7pPr>
            <a:lvl8pPr lvl="7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8pPr>
            <a:lvl9pPr lvl="8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sp>
        <p:nvSpPr>
          <p:cNvPr id="152" name="Google Shape;152;p17"/>
          <p:cNvSpPr/>
          <p:nvPr/>
        </p:nvSpPr>
        <p:spPr>
          <a:xfrm>
            <a:off x="149" y="-27"/>
            <a:ext cx="521400" cy="1028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7"/>
          <p:cNvSpPr/>
          <p:nvPr/>
        </p:nvSpPr>
        <p:spPr>
          <a:xfrm>
            <a:off x="521314" y="-27"/>
            <a:ext cx="521400" cy="1028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7"/>
          <p:cNvSpPr/>
          <p:nvPr/>
        </p:nvSpPr>
        <p:spPr>
          <a:xfrm>
            <a:off x="192078" y="226164"/>
            <a:ext cx="662100" cy="662100"/>
          </a:xfrm>
          <a:prstGeom prst="chord">
            <a:avLst>
              <a:gd fmla="val 5400352" name="adj1"/>
              <a:gd fmla="val 1620000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7"/>
          <p:cNvSpPr/>
          <p:nvPr/>
        </p:nvSpPr>
        <p:spPr>
          <a:xfrm rot="10800000">
            <a:off x="191890" y="225986"/>
            <a:ext cx="662100" cy="662100"/>
          </a:xfrm>
          <a:prstGeom prst="chord">
            <a:avLst>
              <a:gd fmla="val 5400352" name="adj1"/>
              <a:gd fmla="val 1620000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7"/>
          <p:cNvSpPr/>
          <p:nvPr/>
        </p:nvSpPr>
        <p:spPr>
          <a:xfrm>
            <a:off x="1042802" y="-27"/>
            <a:ext cx="521400" cy="1028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7"/>
          <p:cNvSpPr/>
          <p:nvPr/>
        </p:nvSpPr>
        <p:spPr>
          <a:xfrm>
            <a:off x="1564118" y="-27"/>
            <a:ext cx="521400" cy="1028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7"/>
          <p:cNvSpPr/>
          <p:nvPr/>
        </p:nvSpPr>
        <p:spPr>
          <a:xfrm>
            <a:off x="1234882" y="226164"/>
            <a:ext cx="662100" cy="662100"/>
          </a:xfrm>
          <a:prstGeom prst="chord">
            <a:avLst>
              <a:gd fmla="val 5400352" name="adj1"/>
              <a:gd fmla="val 1620000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7"/>
          <p:cNvSpPr/>
          <p:nvPr/>
        </p:nvSpPr>
        <p:spPr>
          <a:xfrm rot="10800000">
            <a:off x="1234694" y="225986"/>
            <a:ext cx="662100" cy="662100"/>
          </a:xfrm>
          <a:prstGeom prst="chord">
            <a:avLst>
              <a:gd fmla="val 5400352" name="adj1"/>
              <a:gd fmla="val 1620000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7"/>
          <p:cNvSpPr/>
          <p:nvPr/>
        </p:nvSpPr>
        <p:spPr>
          <a:xfrm>
            <a:off x="149" y="1028673"/>
            <a:ext cx="521400" cy="10287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7"/>
          <p:cNvSpPr/>
          <p:nvPr/>
        </p:nvSpPr>
        <p:spPr>
          <a:xfrm>
            <a:off x="521377" y="1028673"/>
            <a:ext cx="521400" cy="10287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7"/>
          <p:cNvSpPr/>
          <p:nvPr/>
        </p:nvSpPr>
        <p:spPr>
          <a:xfrm>
            <a:off x="192078" y="1254864"/>
            <a:ext cx="662100" cy="662100"/>
          </a:xfrm>
          <a:prstGeom prst="chord">
            <a:avLst>
              <a:gd fmla="val 5400352" name="adj1"/>
              <a:gd fmla="val 1620000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7"/>
          <p:cNvSpPr/>
          <p:nvPr/>
        </p:nvSpPr>
        <p:spPr>
          <a:xfrm rot="10800000">
            <a:off x="191890" y="1254686"/>
            <a:ext cx="662100" cy="662100"/>
          </a:xfrm>
          <a:prstGeom prst="chord">
            <a:avLst>
              <a:gd fmla="val 5400352" name="adj1"/>
              <a:gd fmla="val 16200000" name="adj2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7"/>
          <p:cNvSpPr/>
          <p:nvPr/>
        </p:nvSpPr>
        <p:spPr>
          <a:xfrm>
            <a:off x="1042802" y="1028673"/>
            <a:ext cx="521400" cy="10287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7"/>
          <p:cNvSpPr/>
          <p:nvPr/>
        </p:nvSpPr>
        <p:spPr>
          <a:xfrm>
            <a:off x="1234882" y="1254864"/>
            <a:ext cx="662100" cy="662100"/>
          </a:xfrm>
          <a:prstGeom prst="chord">
            <a:avLst>
              <a:gd fmla="val 5400352" name="adj1"/>
              <a:gd fmla="val 1620000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7"/>
          <p:cNvSpPr/>
          <p:nvPr/>
        </p:nvSpPr>
        <p:spPr>
          <a:xfrm rot="10800000">
            <a:off x="1234694" y="1254686"/>
            <a:ext cx="662100" cy="662100"/>
          </a:xfrm>
          <a:prstGeom prst="chord">
            <a:avLst>
              <a:gd fmla="val 5400352" name="adj1"/>
              <a:gd fmla="val 16200000" name="adj2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7"/>
          <p:cNvSpPr/>
          <p:nvPr/>
        </p:nvSpPr>
        <p:spPr>
          <a:xfrm>
            <a:off x="149" y="2057373"/>
            <a:ext cx="521400" cy="1028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7"/>
          <p:cNvSpPr/>
          <p:nvPr/>
        </p:nvSpPr>
        <p:spPr>
          <a:xfrm>
            <a:off x="521314" y="2057373"/>
            <a:ext cx="521400" cy="1028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7"/>
          <p:cNvSpPr/>
          <p:nvPr/>
        </p:nvSpPr>
        <p:spPr>
          <a:xfrm>
            <a:off x="192078" y="2283564"/>
            <a:ext cx="662100" cy="662100"/>
          </a:xfrm>
          <a:prstGeom prst="chord">
            <a:avLst>
              <a:gd fmla="val 5400352" name="adj1"/>
              <a:gd fmla="val 1620000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7"/>
          <p:cNvSpPr/>
          <p:nvPr/>
        </p:nvSpPr>
        <p:spPr>
          <a:xfrm rot="10800000">
            <a:off x="191890" y="2283386"/>
            <a:ext cx="662100" cy="662100"/>
          </a:xfrm>
          <a:prstGeom prst="chord">
            <a:avLst>
              <a:gd fmla="val 5400352" name="adj1"/>
              <a:gd fmla="val 1620000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7"/>
          <p:cNvSpPr/>
          <p:nvPr/>
        </p:nvSpPr>
        <p:spPr>
          <a:xfrm>
            <a:off x="1042802" y="2057373"/>
            <a:ext cx="521400" cy="1028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7"/>
          <p:cNvSpPr/>
          <p:nvPr/>
        </p:nvSpPr>
        <p:spPr>
          <a:xfrm>
            <a:off x="1564118" y="2057373"/>
            <a:ext cx="521400" cy="1028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7"/>
          <p:cNvSpPr/>
          <p:nvPr/>
        </p:nvSpPr>
        <p:spPr>
          <a:xfrm>
            <a:off x="1234882" y="2283564"/>
            <a:ext cx="662100" cy="662100"/>
          </a:xfrm>
          <a:prstGeom prst="chord">
            <a:avLst>
              <a:gd fmla="val 5400352" name="adj1"/>
              <a:gd fmla="val 1620000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7"/>
          <p:cNvSpPr/>
          <p:nvPr/>
        </p:nvSpPr>
        <p:spPr>
          <a:xfrm rot="10800000">
            <a:off x="1234694" y="2283386"/>
            <a:ext cx="662100" cy="662100"/>
          </a:xfrm>
          <a:prstGeom prst="chord">
            <a:avLst>
              <a:gd fmla="val 5400352" name="adj1"/>
              <a:gd fmla="val 1620000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7"/>
          <p:cNvSpPr/>
          <p:nvPr/>
        </p:nvSpPr>
        <p:spPr>
          <a:xfrm>
            <a:off x="149" y="3086073"/>
            <a:ext cx="521400" cy="10287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7"/>
          <p:cNvSpPr/>
          <p:nvPr/>
        </p:nvSpPr>
        <p:spPr>
          <a:xfrm>
            <a:off x="521314" y="3086073"/>
            <a:ext cx="521400" cy="10287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7"/>
          <p:cNvSpPr/>
          <p:nvPr/>
        </p:nvSpPr>
        <p:spPr>
          <a:xfrm>
            <a:off x="192078" y="3312264"/>
            <a:ext cx="662100" cy="662100"/>
          </a:xfrm>
          <a:prstGeom prst="chord">
            <a:avLst>
              <a:gd fmla="val 5400352" name="adj1"/>
              <a:gd fmla="val 1620000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7"/>
          <p:cNvSpPr/>
          <p:nvPr/>
        </p:nvSpPr>
        <p:spPr>
          <a:xfrm rot="10800000">
            <a:off x="191890" y="3312086"/>
            <a:ext cx="662100" cy="662100"/>
          </a:xfrm>
          <a:prstGeom prst="chord">
            <a:avLst>
              <a:gd fmla="val 5400352" name="adj1"/>
              <a:gd fmla="val 16200000" name="adj2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7"/>
          <p:cNvSpPr/>
          <p:nvPr/>
        </p:nvSpPr>
        <p:spPr>
          <a:xfrm>
            <a:off x="1042802" y="3086073"/>
            <a:ext cx="521400" cy="10287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7"/>
          <p:cNvSpPr/>
          <p:nvPr/>
        </p:nvSpPr>
        <p:spPr>
          <a:xfrm>
            <a:off x="1564118" y="3086073"/>
            <a:ext cx="521400" cy="10287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7"/>
          <p:cNvSpPr/>
          <p:nvPr/>
        </p:nvSpPr>
        <p:spPr>
          <a:xfrm>
            <a:off x="1234882" y="3312264"/>
            <a:ext cx="662100" cy="662100"/>
          </a:xfrm>
          <a:prstGeom prst="chord">
            <a:avLst>
              <a:gd fmla="val 5400352" name="adj1"/>
              <a:gd fmla="val 1620000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7"/>
          <p:cNvSpPr/>
          <p:nvPr/>
        </p:nvSpPr>
        <p:spPr>
          <a:xfrm rot="10800000">
            <a:off x="1234694" y="3312086"/>
            <a:ext cx="662100" cy="662100"/>
          </a:xfrm>
          <a:prstGeom prst="chord">
            <a:avLst>
              <a:gd fmla="val 5400352" name="adj1"/>
              <a:gd fmla="val 16200000" name="adj2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7"/>
          <p:cNvSpPr/>
          <p:nvPr/>
        </p:nvSpPr>
        <p:spPr>
          <a:xfrm>
            <a:off x="149" y="4114773"/>
            <a:ext cx="521400" cy="1028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7"/>
          <p:cNvSpPr/>
          <p:nvPr/>
        </p:nvSpPr>
        <p:spPr>
          <a:xfrm>
            <a:off x="521314" y="4114773"/>
            <a:ext cx="521400" cy="1028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7"/>
          <p:cNvSpPr/>
          <p:nvPr/>
        </p:nvSpPr>
        <p:spPr>
          <a:xfrm>
            <a:off x="192078" y="4340964"/>
            <a:ext cx="662100" cy="662100"/>
          </a:xfrm>
          <a:prstGeom prst="chord">
            <a:avLst>
              <a:gd fmla="val 5400352" name="adj1"/>
              <a:gd fmla="val 1620000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7"/>
          <p:cNvSpPr/>
          <p:nvPr/>
        </p:nvSpPr>
        <p:spPr>
          <a:xfrm rot="10800000">
            <a:off x="191890" y="4340786"/>
            <a:ext cx="662100" cy="662100"/>
          </a:xfrm>
          <a:prstGeom prst="chord">
            <a:avLst>
              <a:gd fmla="val 5400352" name="adj1"/>
              <a:gd fmla="val 1620000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7"/>
          <p:cNvSpPr/>
          <p:nvPr/>
        </p:nvSpPr>
        <p:spPr>
          <a:xfrm>
            <a:off x="1042802" y="4114773"/>
            <a:ext cx="521400" cy="1028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7"/>
          <p:cNvSpPr/>
          <p:nvPr/>
        </p:nvSpPr>
        <p:spPr>
          <a:xfrm>
            <a:off x="1564118" y="4114773"/>
            <a:ext cx="521400" cy="1028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7"/>
          <p:cNvSpPr/>
          <p:nvPr/>
        </p:nvSpPr>
        <p:spPr>
          <a:xfrm>
            <a:off x="1234882" y="4340964"/>
            <a:ext cx="662100" cy="662100"/>
          </a:xfrm>
          <a:prstGeom prst="chord">
            <a:avLst>
              <a:gd fmla="val 5400352" name="adj1"/>
              <a:gd fmla="val 1620000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7"/>
          <p:cNvSpPr/>
          <p:nvPr/>
        </p:nvSpPr>
        <p:spPr>
          <a:xfrm rot="10800000">
            <a:off x="1234694" y="4340786"/>
            <a:ext cx="662100" cy="662100"/>
          </a:xfrm>
          <a:prstGeom prst="chord">
            <a:avLst>
              <a:gd fmla="val 5400352" name="adj1"/>
              <a:gd fmla="val 1620000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 4">
  <p:cSld name="AUTOLAYOUT_17">
    <p:bg>
      <p:bgPr>
        <a:solidFill>
          <a:srgbClr val="FFFFFF"/>
        </a:solid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1pPr>
            <a:lvl2pPr lvl="1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2pPr>
            <a:lvl3pPr lvl="2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3pPr>
            <a:lvl4pPr lvl="3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4pPr>
            <a:lvl5pPr lvl="4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5pPr>
            <a:lvl6pPr lvl="5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6pPr>
            <a:lvl7pPr lvl="6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7pPr>
            <a:lvl8pPr lvl="7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8pPr>
            <a:lvl9pPr lvl="8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 7">
  <p:cSld name="AUTOLAYOUT_23">
    <p:bg>
      <p:bgPr>
        <a:solidFill>
          <a:srgbClr val="FFFFFF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9"/>
          <p:cNvSpPr txBox="1"/>
          <p:nvPr>
            <p:ph type="ctrTitle"/>
          </p:nvPr>
        </p:nvSpPr>
        <p:spPr>
          <a:xfrm>
            <a:off x="3019500" y="1662150"/>
            <a:ext cx="3105300" cy="1819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3600"/>
              <a:buNone/>
              <a:defRPr sz="3600">
                <a:solidFill>
                  <a:srgbClr val="61616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3600"/>
              <a:buNone/>
              <a:defRPr sz="3600">
                <a:solidFill>
                  <a:srgbClr val="61616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3600"/>
              <a:buNone/>
              <a:defRPr sz="3600">
                <a:solidFill>
                  <a:srgbClr val="61616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3600"/>
              <a:buNone/>
              <a:defRPr sz="3600">
                <a:solidFill>
                  <a:srgbClr val="61616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3600"/>
              <a:buNone/>
              <a:defRPr sz="3600">
                <a:solidFill>
                  <a:srgbClr val="61616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3600"/>
              <a:buNone/>
              <a:defRPr sz="3600">
                <a:solidFill>
                  <a:srgbClr val="61616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3600"/>
              <a:buNone/>
              <a:defRPr sz="3600">
                <a:solidFill>
                  <a:srgbClr val="61616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3600"/>
              <a:buNone/>
              <a:defRPr sz="3600">
                <a:solidFill>
                  <a:srgbClr val="61616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3600"/>
              <a:buNone/>
              <a:defRPr sz="3600">
                <a:solidFill>
                  <a:srgbClr val="616161"/>
                </a:solidFill>
              </a:defRPr>
            </a:lvl9pPr>
          </a:lstStyle>
          <a:p/>
        </p:txBody>
      </p:sp>
      <p:cxnSp>
        <p:nvCxnSpPr>
          <p:cNvPr id="197" name="Google Shape;197;p19"/>
          <p:cNvCxnSpPr/>
          <p:nvPr/>
        </p:nvCxnSpPr>
        <p:spPr>
          <a:xfrm rot="10800000">
            <a:off x="3328950" y="1588350"/>
            <a:ext cx="2486100" cy="0"/>
          </a:xfrm>
          <a:prstGeom prst="straightConnector1">
            <a:avLst/>
          </a:prstGeom>
          <a:noFill/>
          <a:ln cap="flat" cmpd="sng" w="9525">
            <a:solidFill>
              <a:srgbClr val="BCBCB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8" name="Google Shape;198;p19"/>
          <p:cNvCxnSpPr/>
          <p:nvPr/>
        </p:nvCxnSpPr>
        <p:spPr>
          <a:xfrm rot="10800000">
            <a:off x="3328950" y="3555150"/>
            <a:ext cx="2486100" cy="0"/>
          </a:xfrm>
          <a:prstGeom prst="straightConnector1">
            <a:avLst/>
          </a:prstGeom>
          <a:noFill/>
          <a:ln cap="flat" cmpd="sng" w="9525">
            <a:solidFill>
              <a:srgbClr val="BCBCB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9" name="Google Shape;199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 8">
  <p:cSld name="AUTOLAYOUT_25">
    <p:bg>
      <p:bgPr>
        <a:solidFill>
          <a:srgbClr val="FFFFFF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0"/>
          <p:cNvSpPr/>
          <p:nvPr/>
        </p:nvSpPr>
        <p:spPr>
          <a:xfrm>
            <a:off x="5037500" y="751050"/>
            <a:ext cx="3641400" cy="3641400"/>
          </a:xfrm>
          <a:prstGeom prst="rect">
            <a:avLst/>
          </a:prstGeom>
          <a:noFill/>
          <a:ln cap="flat" cmpd="thinThick" w="762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0"/>
          <p:cNvSpPr txBox="1"/>
          <p:nvPr>
            <p:ph type="title"/>
          </p:nvPr>
        </p:nvSpPr>
        <p:spPr>
          <a:xfrm>
            <a:off x="5172950" y="923700"/>
            <a:ext cx="3370500" cy="32961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04" name="Google Shape;204;p2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" name="Google Shape;47;p3"/>
          <p:cNvSpPr txBox="1"/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" name="Google Shape;48;p3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">
  <p:cSld name="AUTOLAYOUT_26">
    <p:bg>
      <p:bgPr>
        <a:solidFill>
          <a:srgbClr val="FFFFFF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1"/>
          <p:cNvSpPr/>
          <p:nvPr/>
        </p:nvSpPr>
        <p:spPr>
          <a:xfrm>
            <a:off x="447675" y="239425"/>
            <a:ext cx="381000" cy="32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1"/>
          <p:cNvSpPr/>
          <p:nvPr/>
        </p:nvSpPr>
        <p:spPr>
          <a:xfrm>
            <a:off x="496025" y="1752600"/>
            <a:ext cx="8282100" cy="2910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1"/>
          <p:cNvSpPr txBox="1"/>
          <p:nvPr>
            <p:ph type="title"/>
          </p:nvPr>
        </p:nvSpPr>
        <p:spPr>
          <a:xfrm>
            <a:off x="365813" y="319750"/>
            <a:ext cx="3124200" cy="1175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10" name="Google Shape;210;p21"/>
          <p:cNvSpPr txBox="1"/>
          <p:nvPr>
            <p:ph idx="1" type="body"/>
          </p:nvPr>
        </p:nvSpPr>
        <p:spPr>
          <a:xfrm>
            <a:off x="3617888" y="319750"/>
            <a:ext cx="5160300" cy="1175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indent="-3048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2pPr>
            <a:lvl3pPr indent="-3048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3pPr>
            <a:lvl4pPr indent="-3048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4pPr>
            <a:lvl5pPr indent="-3048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5pPr>
            <a:lvl6pPr indent="-3048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6pPr>
            <a:lvl7pPr indent="-3048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7pPr>
            <a:lvl8pPr indent="-3048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8pPr>
            <a:lvl9pPr indent="-3048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11" name="Google Shape;211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 9">
  <p:cSld name="AUTOLAYOUT_27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1294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4" name="Google Shape;214;p22"/>
          <p:cNvPicPr preferRelativeResize="0"/>
          <p:nvPr/>
        </p:nvPicPr>
        <p:blipFill rotWithShape="1">
          <a:blip r:embed="rId2">
            <a:alphaModFix/>
          </a:blip>
          <a:srcRect b="0" l="38684" r="0" t="0"/>
          <a:stretch/>
        </p:blipFill>
        <p:spPr>
          <a:xfrm>
            <a:off x="2291" y="1007350"/>
            <a:ext cx="1272100" cy="3128806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2"/>
          <p:cNvSpPr txBox="1"/>
          <p:nvPr>
            <p:ph type="ctrTitle"/>
          </p:nvPr>
        </p:nvSpPr>
        <p:spPr>
          <a:xfrm>
            <a:off x="1884750" y="711325"/>
            <a:ext cx="6947700" cy="9960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16" name="Google Shape;216;p22"/>
          <p:cNvSpPr txBox="1"/>
          <p:nvPr>
            <p:ph idx="1" type="body"/>
          </p:nvPr>
        </p:nvSpPr>
        <p:spPr>
          <a:xfrm>
            <a:off x="1884750" y="1825575"/>
            <a:ext cx="6947700" cy="2743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 sz="1400">
                <a:solidFill>
                  <a:srgbClr val="FFFFFF"/>
                </a:solidFill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 sz="1400">
                <a:solidFill>
                  <a:srgbClr val="FFFFFF"/>
                </a:solidFill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 sz="1400">
                <a:solidFill>
                  <a:srgbClr val="FFFFFF"/>
                </a:solidFill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 sz="1400">
                <a:solidFill>
                  <a:srgbClr val="FFFFFF"/>
                </a:solidFill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 sz="1400">
                <a:solidFill>
                  <a:srgbClr val="FFFFFF"/>
                </a:solidFill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 sz="1400">
                <a:solidFill>
                  <a:srgbClr val="FFFFFF"/>
                </a:solidFill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 sz="1400">
                <a:solidFill>
                  <a:srgbClr val="FFFFFF"/>
                </a:solidFill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100"/>
              <a:buChar char="■"/>
              <a:defRPr sz="1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17" name="Google Shape;217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 11">
  <p:cSld name="AUTOLAYOUT_29">
    <p:bg>
      <p:bgPr>
        <a:solidFill>
          <a:srgbClr val="FFFFFF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" y="-3"/>
            <a:ext cx="914400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3"/>
          <p:cNvSpPr txBox="1"/>
          <p:nvPr>
            <p:ph type="ctrTitle"/>
          </p:nvPr>
        </p:nvSpPr>
        <p:spPr>
          <a:xfrm>
            <a:off x="436825" y="901200"/>
            <a:ext cx="4065900" cy="33411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9pPr>
          </a:lstStyle>
          <a:p/>
        </p:txBody>
      </p:sp>
      <p:sp>
        <p:nvSpPr>
          <p:cNvPr id="221" name="Google Shape;221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 13">
  <p:cSld name="AUTOLAYOUT_31">
    <p:bg>
      <p:bgPr>
        <a:solidFill>
          <a:srgbClr val="FFFFFF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607D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24"/>
          <p:cNvSpPr/>
          <p:nvPr/>
        </p:nvSpPr>
        <p:spPr>
          <a:xfrm>
            <a:off x="5037500" y="751050"/>
            <a:ext cx="3641400" cy="3641400"/>
          </a:xfrm>
          <a:prstGeom prst="rect">
            <a:avLst/>
          </a:prstGeom>
          <a:noFill/>
          <a:ln cap="flat" cmpd="thinThick" w="762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4"/>
          <p:cNvSpPr txBox="1"/>
          <p:nvPr>
            <p:ph type="title"/>
          </p:nvPr>
        </p:nvSpPr>
        <p:spPr>
          <a:xfrm>
            <a:off x="5172950" y="923700"/>
            <a:ext cx="3370500" cy="32961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26" name="Google Shape;226;p2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 12">
  <p:cSld name="AUTOLAYOUT_32">
    <p:bg>
      <p:bgPr>
        <a:solidFill>
          <a:srgbClr val="FFFFFF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25"/>
          <p:cNvSpPr/>
          <p:nvPr/>
        </p:nvSpPr>
        <p:spPr>
          <a:xfrm>
            <a:off x="0" y="-50"/>
            <a:ext cx="9144000" cy="3824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25"/>
          <p:cNvSpPr txBox="1"/>
          <p:nvPr>
            <p:ph type="title"/>
          </p:nvPr>
        </p:nvSpPr>
        <p:spPr>
          <a:xfrm>
            <a:off x="937200" y="523625"/>
            <a:ext cx="7269600" cy="2682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31" name="Google Shape;231;p25"/>
          <p:cNvSpPr txBox="1"/>
          <p:nvPr>
            <p:ph idx="1" type="body"/>
          </p:nvPr>
        </p:nvSpPr>
        <p:spPr>
          <a:xfrm>
            <a:off x="937200" y="3981450"/>
            <a:ext cx="7269600" cy="6819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800"/>
              <a:buChar char="●"/>
              <a:defRPr sz="1800">
                <a:solidFill>
                  <a:srgbClr val="616161"/>
                </a:solidFill>
              </a:defRPr>
            </a:lvl1pPr>
            <a:lvl2pPr indent="-29845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16161"/>
              </a:buClr>
              <a:buSzPts val="1100"/>
              <a:buChar char="○"/>
              <a:defRPr sz="1400">
                <a:solidFill>
                  <a:srgbClr val="616161"/>
                </a:solidFill>
              </a:defRPr>
            </a:lvl2pPr>
            <a:lvl3pPr indent="-29845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16161"/>
              </a:buClr>
              <a:buSzPts val="1100"/>
              <a:buChar char="■"/>
              <a:defRPr sz="1400">
                <a:solidFill>
                  <a:srgbClr val="616161"/>
                </a:solidFill>
              </a:defRPr>
            </a:lvl3pPr>
            <a:lvl4pPr indent="-29845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16161"/>
              </a:buClr>
              <a:buSzPts val="1100"/>
              <a:buChar char="●"/>
              <a:defRPr sz="1400">
                <a:solidFill>
                  <a:srgbClr val="616161"/>
                </a:solidFill>
              </a:defRPr>
            </a:lvl4pPr>
            <a:lvl5pPr indent="-29845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16161"/>
              </a:buClr>
              <a:buSzPts val="1100"/>
              <a:buChar char="○"/>
              <a:defRPr sz="1400">
                <a:solidFill>
                  <a:srgbClr val="616161"/>
                </a:solidFill>
              </a:defRPr>
            </a:lvl5pPr>
            <a:lvl6pPr indent="-29845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16161"/>
              </a:buClr>
              <a:buSzPts val="1100"/>
              <a:buChar char="■"/>
              <a:defRPr sz="1400">
                <a:solidFill>
                  <a:srgbClr val="616161"/>
                </a:solidFill>
              </a:defRPr>
            </a:lvl6pPr>
            <a:lvl7pPr indent="-29845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16161"/>
              </a:buClr>
              <a:buSzPts val="1100"/>
              <a:buChar char="●"/>
              <a:defRPr sz="1400">
                <a:solidFill>
                  <a:srgbClr val="616161"/>
                </a:solidFill>
              </a:defRPr>
            </a:lvl7pPr>
            <a:lvl8pPr indent="-29845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16161"/>
              </a:buClr>
              <a:buSzPts val="1100"/>
              <a:buChar char="○"/>
              <a:defRPr sz="1400">
                <a:solidFill>
                  <a:srgbClr val="616161"/>
                </a:solidFill>
              </a:defRPr>
            </a:lvl8pPr>
            <a:lvl9pPr indent="-29845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616161"/>
              </a:buClr>
              <a:buSzPts val="1100"/>
              <a:buChar char="■"/>
              <a:defRPr sz="1400">
                <a:solidFill>
                  <a:srgbClr val="616161"/>
                </a:solidFill>
              </a:defRPr>
            </a:lvl9pPr>
          </a:lstStyle>
          <a:p/>
        </p:txBody>
      </p:sp>
      <p:sp>
        <p:nvSpPr>
          <p:cNvPr id="232" name="Google Shape;232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dk2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4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4" name="Google Shape;54;p4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4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chemeClr val="dk2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5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1" name="Google Shape;61;p5"/>
          <p:cNvSpPr txBox="1"/>
          <p:nvPr>
            <p:ph idx="1" type="body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2" name="Google Shape;62;p5"/>
          <p:cNvSpPr txBox="1"/>
          <p:nvPr>
            <p:ph idx="2" type="body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3" name="Google Shape;63;p5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dk2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6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9" name="Google Shape;69;p6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solidFill>
          <a:schemeClr val="accent3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7"/>
          <p:cNvSpPr txBox="1"/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5" name="Google Shape;75;p7"/>
          <p:cNvSpPr txBox="1"/>
          <p:nvPr>
            <p:ph idx="1" type="body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p7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" name="Google Shape;93;p8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94" name="Google Shape;94;p8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2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9"/>
          <p:cNvSpPr txBox="1"/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0" name="Google Shape;100;p9"/>
          <p:cNvSpPr txBox="1"/>
          <p:nvPr>
            <p:ph idx="1" type="subTitle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" name="Google Shape;101;p9"/>
          <p:cNvSpPr txBox="1"/>
          <p:nvPr>
            <p:ph idx="2" type="body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2" name="Google Shape;102;p9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solidFill>
          <a:schemeClr val="accen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0"/>
          <p:cNvSpPr txBox="1"/>
          <p:nvPr>
            <p:ph idx="1" type="body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8" name="Google Shape;108;p10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hift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9845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45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845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845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845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g"/><Relationship Id="rId4" Type="http://schemas.openxmlformats.org/officeDocument/2006/relationships/image" Target="../media/image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jpg"/><Relationship Id="rId4" Type="http://schemas.openxmlformats.org/officeDocument/2006/relationships/image" Target="../media/image25.png"/><Relationship Id="rId5" Type="http://schemas.openxmlformats.org/officeDocument/2006/relationships/image" Target="../media/image2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png"/><Relationship Id="rId4" Type="http://schemas.openxmlformats.org/officeDocument/2006/relationships/hyperlink" Target="https://www.facebook.com/curriculumglobalecosocial/videos/713570866." TargetMode="External"/><Relationship Id="rId9" Type="http://schemas.openxmlformats.org/officeDocument/2006/relationships/hyperlink" Target="https://www.facebook.com/watch/live/?v=704012726810077&amp;ref=watc" TargetMode="External"/><Relationship Id="rId5" Type="http://schemas.openxmlformats.org/officeDocument/2006/relationships/hyperlink" Target="https://youtu.be/_0U9BZuQJx8" TargetMode="External"/><Relationship Id="rId6" Type="http://schemas.openxmlformats.org/officeDocument/2006/relationships/hyperlink" Target="https://youtu.be/AtGAYV2BtDM" TargetMode="External"/><Relationship Id="rId7" Type="http://schemas.openxmlformats.org/officeDocument/2006/relationships/hyperlink" Target="https://www.facebook.com/watch/?t=18&amp;v=613736816207708" TargetMode="External"/><Relationship Id="rId8" Type="http://schemas.openxmlformats.org/officeDocument/2006/relationships/hyperlink" Target="https://www.facebook.com/curriculumglobalecosocial/videos/911050642%E2%80%A6" TargetMode="External"/><Relationship Id="rId11" Type="http://schemas.openxmlformats.org/officeDocument/2006/relationships/image" Target="../media/image27.png"/><Relationship Id="rId10" Type="http://schemas.openxmlformats.org/officeDocument/2006/relationships/hyperlink" Target="https://www.facebook.com/aruxpeto/videos/1910575395746087/?t=4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www.facebook.com/curriculumglobalecosocial/videos/642973839." TargetMode="External"/><Relationship Id="rId4" Type="http://schemas.openxmlformats.org/officeDocument/2006/relationships/hyperlink" Target="http://www.youtube.com/watch?time_continue=1464&amp;v=sLXlhvpsFog&amp;a." TargetMode="External"/><Relationship Id="rId9" Type="http://schemas.openxmlformats.org/officeDocument/2006/relationships/hyperlink" Target="https://www.facebook.com/curriculumglobalecosocial/videos/319234318." TargetMode="External"/><Relationship Id="rId5" Type="http://schemas.openxmlformats.org/officeDocument/2006/relationships/hyperlink" Target="https://www.facebook.com/curriculumglobalecosocial/videos/285991572." TargetMode="External"/><Relationship Id="rId6" Type="http://schemas.openxmlformats.org/officeDocument/2006/relationships/hyperlink" Target="https://www.facebook.com/curriculumglobalecosocial/videos/977039839." TargetMode="External"/><Relationship Id="rId7" Type="http://schemas.openxmlformats.org/officeDocument/2006/relationships/hyperlink" Target="https://www.facebook.com/curriculumglobalecosocial/videos/309204810." TargetMode="External"/><Relationship Id="rId8" Type="http://schemas.openxmlformats.org/officeDocument/2006/relationships/hyperlink" Target="https://martamendez1955.wixsite.com/kolping-peregrina" TargetMode="External"/><Relationship Id="rId10" Type="http://schemas.openxmlformats.org/officeDocument/2006/relationships/image" Target="../media/image2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www.facebook.com/events/867807397060097/" TargetMode="External"/><Relationship Id="rId4" Type="http://schemas.openxmlformats.org/officeDocument/2006/relationships/hyperlink" Target="https://vcied.org/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jpg"/><Relationship Id="rId4" Type="http://schemas.openxmlformats.org/officeDocument/2006/relationships/image" Target="../media/image9.jpg"/><Relationship Id="rId5" Type="http://schemas.openxmlformats.org/officeDocument/2006/relationships/image" Target="../media/image2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Relationship Id="rId4" Type="http://schemas.openxmlformats.org/officeDocument/2006/relationships/image" Target="../media/image17.jpg"/><Relationship Id="rId5" Type="http://schemas.openxmlformats.org/officeDocument/2006/relationships/image" Target="../media/image7.jpg"/><Relationship Id="rId6" Type="http://schemas.openxmlformats.org/officeDocument/2006/relationships/image" Target="../media/image1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g"/><Relationship Id="rId4" Type="http://schemas.openxmlformats.org/officeDocument/2006/relationships/image" Target="../media/image16.jpg"/><Relationship Id="rId5" Type="http://schemas.openxmlformats.org/officeDocument/2006/relationships/image" Target="../media/image11.jpg"/><Relationship Id="rId6" Type="http://schemas.openxmlformats.org/officeDocument/2006/relationships/image" Target="../media/image1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6"/>
          <p:cNvSpPr txBox="1"/>
          <p:nvPr>
            <p:ph type="title"/>
          </p:nvPr>
        </p:nvSpPr>
        <p:spPr>
          <a:xfrm>
            <a:off x="86500" y="295425"/>
            <a:ext cx="3692100" cy="345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4100"/>
              <a:t> </a:t>
            </a:r>
            <a:endParaRPr sz="4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000"/>
              <a:t>Alcance de la Campaña por un Currículum Global de la Economía Social Solidaria en el mundo 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8" name="Google Shape;23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0875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35"/>
          <p:cNvPicPr preferRelativeResize="0"/>
          <p:nvPr/>
        </p:nvPicPr>
        <p:blipFill rotWithShape="1">
          <a:blip r:embed="rId3">
            <a:alphaModFix amt="30000"/>
          </a:blip>
          <a:srcRect b="34306" l="0" r="0" t="34306"/>
          <a:stretch/>
        </p:blipFill>
        <p:spPr>
          <a:xfrm>
            <a:off x="0" y="0"/>
            <a:ext cx="9143999" cy="3824004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5"/>
          <p:cNvSpPr txBox="1"/>
          <p:nvPr>
            <p:ph type="title"/>
          </p:nvPr>
        </p:nvSpPr>
        <p:spPr>
          <a:xfrm>
            <a:off x="937200" y="523625"/>
            <a:ext cx="7269600" cy="268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=Conversatórios   #lacampañaencuarentena ( A Cmapanha em Quarentena  )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35"/>
          <p:cNvSpPr txBox="1"/>
          <p:nvPr>
            <p:ph idx="1" type="body"/>
          </p:nvPr>
        </p:nvSpPr>
        <p:spPr>
          <a:xfrm>
            <a:off x="937200" y="3981450"/>
            <a:ext cx="7269600" cy="68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s-419"/>
              <a:t>30 abril 2020 </a:t>
            </a:r>
            <a:r>
              <a:rPr b="1" lang="es-419"/>
              <a:t>LINK https://youtu.be/lDlCVQfA0bQ</a:t>
            </a:r>
            <a:endParaRPr b="1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36"/>
          <p:cNvPicPr preferRelativeResize="0"/>
          <p:nvPr/>
        </p:nvPicPr>
        <p:blipFill rotWithShape="1">
          <a:blip r:embed="rId3">
            <a:alphaModFix/>
          </a:blip>
          <a:srcRect b="17259" l="0" r="0" t="17265"/>
          <a:stretch/>
        </p:blipFill>
        <p:spPr>
          <a:xfrm>
            <a:off x="0" y="-1"/>
            <a:ext cx="4562575" cy="3980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6"/>
          <p:cNvPicPr preferRelativeResize="0"/>
          <p:nvPr/>
        </p:nvPicPr>
        <p:blipFill rotWithShape="1">
          <a:blip r:embed="rId4">
            <a:alphaModFix/>
          </a:blip>
          <a:srcRect b="0" l="17766" r="17766" t="0"/>
          <a:stretch/>
        </p:blipFill>
        <p:spPr>
          <a:xfrm>
            <a:off x="4581425" y="-1"/>
            <a:ext cx="4562575" cy="3980225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6"/>
          <p:cNvSpPr txBox="1"/>
          <p:nvPr>
            <p:ph type="title"/>
          </p:nvPr>
        </p:nvSpPr>
        <p:spPr>
          <a:xfrm>
            <a:off x="838350" y="4094725"/>
            <a:ext cx="7467300" cy="96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en tiempos de pandemia y camino al FSMET 2020</a:t>
            </a:r>
            <a:endParaRPr/>
          </a:p>
        </p:txBody>
      </p:sp>
      <p:pic>
        <p:nvPicPr>
          <p:cNvPr id="310" name="Google Shape;310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6"/>
          <p:cNvSpPr txBox="1"/>
          <p:nvPr/>
        </p:nvSpPr>
        <p:spPr>
          <a:xfrm>
            <a:off x="215500" y="3290125"/>
            <a:ext cx="5330400" cy="11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2300">
                <a:latin typeface="Calibri"/>
                <a:ea typeface="Calibri"/>
                <a:cs typeface="Calibri"/>
                <a:sym typeface="Calibri"/>
              </a:rPr>
              <a:t>Didáticas do Buen Vivir ( Bom Viver )  Conversações a partir da sala de aula  </a:t>
            </a:r>
            <a:endParaRPr b="1" sz="23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37"/>
          <p:cNvPicPr preferRelativeResize="0"/>
          <p:nvPr/>
        </p:nvPicPr>
        <p:blipFill rotWithShape="1">
          <a:blip r:embed="rId3">
            <a:alphaModFix/>
          </a:blip>
          <a:srcRect b="13568" l="0" r="0" t="13561"/>
          <a:stretch/>
        </p:blipFill>
        <p:spPr>
          <a:xfrm>
            <a:off x="2085575" y="0"/>
            <a:ext cx="70584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37"/>
          <p:cNvSpPr/>
          <p:nvPr/>
        </p:nvSpPr>
        <p:spPr>
          <a:xfrm>
            <a:off x="1564181" y="1028673"/>
            <a:ext cx="521400" cy="10287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8"/>
          <p:cNvSpPr txBox="1"/>
          <p:nvPr>
            <p:ph type="title"/>
          </p:nvPr>
        </p:nvSpPr>
        <p:spPr>
          <a:xfrm>
            <a:off x="838350" y="4094725"/>
            <a:ext cx="7467300" cy="96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38"/>
          <p:cNvSpPr txBox="1"/>
          <p:nvPr/>
        </p:nvSpPr>
        <p:spPr>
          <a:xfrm>
            <a:off x="0" y="0"/>
            <a:ext cx="7959600" cy="37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85750" lvl="0" marL="635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●"/>
            </a:pPr>
            <a:r>
              <a:rPr lang="es-419" sz="9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=  </a:t>
            </a:r>
            <a:r>
              <a:rPr b="1" lang="es-419" sz="9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Junho 13-19</a:t>
            </a:r>
            <a:r>
              <a:rPr lang="es-419" sz="9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, 2020  Dinheiro Resiliente  : ¿Paradigma ou  ferramenta ?  ; com  Heloisa Primavera, co fundadora da   RedLASES Red Latinoamericana de Socioeconomía Solidaria –, Eduardo Urturi, membro de   Ehkilur, Cooperativa de Consumidores sem fins lucrativos Not for Profit  e   Goiener, Cooperativa de Recursos Renováveis.</a:t>
            </a:r>
            <a:endParaRPr sz="900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635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●"/>
            </a:pPr>
            <a:r>
              <a:rPr lang="es-419" sz="9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s-419" sz="900" u="sng">
                <a:solidFill>
                  <a:srgbClr val="1155CC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https://www.facebook.com/curriculumglobalecosocial/videos/713570866.</a:t>
            </a:r>
            <a:r>
              <a:rPr lang="es-419" sz="9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.</a:t>
            </a:r>
            <a:endParaRPr sz="900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635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●"/>
            </a:pPr>
            <a:r>
              <a:rPr lang="es-419" sz="9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=  </a:t>
            </a:r>
            <a:r>
              <a:rPr b="1" lang="es-419" sz="9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Junho 18, 2020</a:t>
            </a:r>
            <a:r>
              <a:rPr lang="es-419" sz="9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, Cooperativa Conhecimentos em Turismo Comunitário , Mexico , com os professores   Jose Montesino Brito, Guadalupe Acuña de Mexicali, Martin Ortega de Nayarit  </a:t>
            </a:r>
            <a:r>
              <a:rPr lang="es-419" sz="900" u="sng">
                <a:solidFill>
                  <a:srgbClr val="1155CC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https://youtu.be/_0U9BZuQJx8</a:t>
            </a:r>
            <a:endParaRPr sz="900" u="sng">
              <a:solidFill>
                <a:srgbClr val="1155CC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635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●"/>
            </a:pPr>
            <a:r>
              <a:rPr lang="es-419" sz="9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= </a:t>
            </a:r>
            <a:r>
              <a:rPr b="1" lang="es-419" sz="9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Junho 17, 2020</a:t>
            </a:r>
            <a:r>
              <a:rPr lang="es-419" sz="9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– Estudos de  Pós Graduação em  Economia Social Solidaria Coreia – Espanha  , com . Sumi Cho (Estudante de Doutorado na Universidade  Seonggonghue  , Seul , Coréia do Sul ) ,  Professoras  Teresa Savall e   Gemma Fajardo ( Universidade de Valencia  University )= Encontro   Coordenado e Traduzido por  Miguel Yasuyuki Hirota </a:t>
            </a:r>
            <a:r>
              <a:rPr lang="es-419" sz="900" u="sng">
                <a:solidFill>
                  <a:srgbClr val="0000FF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https://youtu.be/AtGAYV2BtDM</a:t>
            </a:r>
            <a:endParaRPr sz="900" u="sng">
              <a:solidFill>
                <a:srgbClr val="0000FF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635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●"/>
            </a:pPr>
            <a:r>
              <a:rPr lang="es-419" sz="9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= Junho 16, 2020 , Paz e Economia Social Solidária , com Alicia Cabezudo | International Peace Bureau – IPB Berlin    </a:t>
            </a:r>
            <a:endParaRPr sz="900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635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●"/>
            </a:pPr>
            <a:r>
              <a:rPr lang="es-419" sz="900" u="sng">
                <a:solidFill>
                  <a:srgbClr val="0000FF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https://www.facebook.com/watch/?t=18&amp;v=613736816207708</a:t>
            </a:r>
            <a:r>
              <a:rPr lang="es-419" sz="9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 </a:t>
            </a:r>
            <a:endParaRPr sz="900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635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●"/>
            </a:pPr>
            <a:r>
              <a:rPr lang="es-419" sz="9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= </a:t>
            </a:r>
            <a:r>
              <a:rPr b="1" lang="es-419" sz="9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June 16, 2020</a:t>
            </a:r>
            <a:r>
              <a:rPr lang="es-419" sz="9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,Importancia da ESS na educação superior e articulação com a comunidade ,com  Yuliana Ríos |  Planejamento e Desenvolvimento Social na instituição universitária  “Colegio Mayor de Antioquia de Colombia”-E     </a:t>
            </a:r>
            <a:r>
              <a:rPr lang="es-419" sz="900" u="sng">
                <a:solidFill>
                  <a:srgbClr val="0000FF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https://www.facebook.com/curriculumglobalecosocial/</a:t>
            </a:r>
            <a:endParaRPr sz="900"/>
          </a:p>
          <a:p>
            <a:pPr indent="-285750" lvl="0" marL="635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</a:pPr>
            <a:r>
              <a:rPr lang="es-419" sz="900"/>
              <a:t> </a:t>
            </a:r>
            <a:r>
              <a:rPr lang="es-419" sz="900" u="sng">
                <a:solidFill>
                  <a:schemeClr val="hlink"/>
                </a:solidFill>
              </a:rPr>
              <a:t>Junho 15 , 2020=Educação Popular e sindical  , com  Claudio Nascimento | CIRIEC-Brasil | Centro Internacional de Pesquisas e Informação Social International Center of Research and Information on Social, Puem Economia Social e Publica e Alejandro Tombesi | RESS- Rede de Educação e economia social Solidária, Forum Rumo a Outra Economia    </a:t>
            </a:r>
            <a:endParaRPr sz="900" u="sng">
              <a:solidFill>
                <a:schemeClr val="hlink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s-419" sz="900" u="sng">
                <a:solidFill>
                  <a:schemeClr val="hlink"/>
                </a:solidFill>
                <a:hlinkClick r:id="rId9"/>
              </a:rPr>
              <a:t>https://www.facebook.com/watch/live/?v=704012726810077&amp;ref=watc</a:t>
            </a:r>
            <a:r>
              <a:rPr lang="es-419" sz="900" u="sng">
                <a:solidFill>
                  <a:schemeClr val="hlink"/>
                </a:solidFill>
              </a:rPr>
              <a:t>..</a:t>
            </a:r>
            <a:endParaRPr sz="900" u="sng">
              <a:solidFill>
                <a:schemeClr val="hlink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900"/>
              <a:buChar char="●"/>
            </a:pPr>
            <a:r>
              <a:rPr lang="es-419" sz="900" u="sng">
                <a:solidFill>
                  <a:schemeClr val="hlink"/>
                </a:solidFill>
              </a:rPr>
              <a:t>  Junho 13, 2020 = Le kéen t’a’anako’on tumen k o’och | Quando nossa comida fala com a gente , On line com os  Arux,  Yucatán México- , conhecidos de  Bernardo Caamal Itzá ,</a:t>
            </a:r>
            <a:endParaRPr sz="900" u="sng">
              <a:solidFill>
                <a:schemeClr val="hlink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s-419" sz="900" u="sng">
                <a:solidFill>
                  <a:schemeClr val="hlink"/>
                </a:solidFill>
              </a:rPr>
              <a:t> </a:t>
            </a:r>
            <a:r>
              <a:rPr lang="es-419" sz="900" u="sng">
                <a:solidFill>
                  <a:schemeClr val="hlink"/>
                </a:solidFill>
                <a:hlinkClick r:id="rId10"/>
              </a:rPr>
              <a:t>https://www.facebook.com/aruxpeto/videos/1910575395746087/?t=4</a:t>
            </a:r>
            <a:endParaRPr sz="900" u="sng">
              <a:solidFill>
                <a:schemeClr val="hlink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900"/>
              <a:buChar char="●"/>
            </a:pPr>
            <a:r>
              <a:rPr lang="es-419" sz="900" u="sng">
                <a:solidFill>
                  <a:schemeClr val="hlink"/>
                </a:solidFill>
              </a:rPr>
              <a:t> Junho 12 , 2020 =Agroecologia e  Educação  (China/Argentina), com  Tianle (Mercado de Fazendeiros , Pequim , China) Juan Carlos Abdala (Associação de Familias com Identidade  de Horticultura , Santiago del Estero, Argentina),  Coordenação e Tradução,  Miguel Yasuyuki Hirota  </a:t>
            </a:r>
            <a:endParaRPr sz="900" u="sng">
              <a:solidFill>
                <a:schemeClr val="hlink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s-419" sz="900" u="sng">
                <a:solidFill>
                  <a:schemeClr val="hlink"/>
                </a:solidFill>
              </a:rPr>
              <a:t>http://www.youtube.com/watch?time_continue=3338&amp;v=zWW1crxs_2w&amp;a…</a:t>
            </a:r>
            <a:endParaRPr sz="900" u="sng">
              <a:solidFill>
                <a:schemeClr val="hlink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900" u="sng">
              <a:solidFill>
                <a:schemeClr val="hlink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400"/>
              </a:spcBef>
              <a:spcAft>
                <a:spcPts val="1200"/>
              </a:spcAft>
              <a:buNone/>
            </a:pPr>
            <a:r>
              <a:t/>
            </a:r>
            <a:endParaRPr sz="900" u="sng">
              <a:solidFill>
                <a:schemeClr val="hlink"/>
              </a:solidFill>
            </a:endParaRPr>
          </a:p>
        </p:txBody>
      </p:sp>
      <p:pic>
        <p:nvPicPr>
          <p:cNvPr id="324" name="Google Shape;324;p3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134849" y="3706775"/>
            <a:ext cx="2865475" cy="161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9"/>
          <p:cNvSpPr txBox="1"/>
          <p:nvPr/>
        </p:nvSpPr>
        <p:spPr>
          <a:xfrm>
            <a:off x="0" y="0"/>
            <a:ext cx="8620500" cy="39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85750" lvl="0" marL="635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</a:pPr>
            <a:r>
              <a:rPr lang="es-419" sz="12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= </a:t>
            </a:r>
            <a:r>
              <a:rPr b="1" lang="es-419" sz="12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Junho 12-14  ,2020</a:t>
            </a:r>
            <a:r>
              <a:rPr lang="es-419" sz="12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– Conhecimentos e Aprendizagens em Feiras de Economia Social Solidária , com  Xavi Palos, da Feira de Economia Soclidária de Catalunha , Marcela Leiva Achay ,   Helena Almirati  e  Maria del Lujan Bertini d Coordenação de Economia Solidária do, Uruguai  </a:t>
            </a:r>
            <a:r>
              <a:rPr lang="es-419" sz="1200" u="sng">
                <a:solidFill>
                  <a:srgbClr val="1155CC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https://www.facebook.com/curriculumglobalecosocial/videos/642973839…</a:t>
            </a:r>
            <a:endParaRPr sz="1200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635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</a:pPr>
            <a:r>
              <a:rPr lang="es-419" sz="12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s-419" sz="12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Junho  11, 2020</a:t>
            </a:r>
            <a:r>
              <a:rPr lang="es-419" sz="12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:Educação Superior e ESS ,  Conversações Intercontinentais  Mexico – Japan , com Dr Ken Itami, Instituto Sociedade Solidária da Universidade de Hosei  (Tokio),  Dr. Maria Elena Rojas DIESS-BUAP ( Doutorado Interinstitucional em ESS Interinstitucional IDSSE ,  BUAP), Dr Jesus Rivera, IDIESS-BUAP México =.Coordenação e   Tradução  Miguel Yasuyuki Hirota </a:t>
            </a:r>
            <a:r>
              <a:rPr lang="es-419" sz="1200" u="sng">
                <a:solidFill>
                  <a:srgbClr val="1155CC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http://www.youtube.com/watch?time_continue=1464&amp;v=sLXlhvpsFog&amp;a.</a:t>
            </a:r>
            <a:r>
              <a:rPr lang="es-419" sz="12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..</a:t>
            </a:r>
            <a:endParaRPr sz="1200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635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</a:pPr>
            <a:r>
              <a:rPr b="1" lang="es-419" sz="12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Junho 10, 2020</a:t>
            </a:r>
            <a:r>
              <a:rPr lang="es-419" sz="12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– Economias feministas na Sala de Aula : Transformar , pondo a Vida no Centro , com  Mariano Flores (Edualter) e  Ana Jimenez, Center  Ganas de Vivir ( Wish to Live ) , Ecotono   </a:t>
            </a:r>
            <a:r>
              <a:rPr lang="es-419" sz="1200" u="sng">
                <a:solidFill>
                  <a:srgbClr val="1155CC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https://www.facebook.com/curriculumglobalecosocial/videos/285991572.</a:t>
            </a:r>
            <a:r>
              <a:rPr lang="es-419" sz="12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.</a:t>
            </a:r>
            <a:endParaRPr sz="1200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635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</a:pPr>
            <a:r>
              <a:rPr lang="es-419" sz="12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=</a:t>
            </a:r>
            <a:r>
              <a:rPr b="1" lang="es-419" sz="12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June 10 , 2020</a:t>
            </a:r>
            <a:r>
              <a:rPr lang="es-419" sz="12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– Pandemia como aprendizagem de Solidariedade ,com   Madza Ednir Centro de Criação de Imagem Popular   (CECIP)   </a:t>
            </a:r>
            <a:r>
              <a:rPr lang="es-419" sz="1200" u="sng">
                <a:solidFill>
                  <a:srgbClr val="1155CC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https://www.facebook.com/curriculumglobalecosocial/videos/977039839.</a:t>
            </a:r>
            <a:r>
              <a:rPr lang="es-419" sz="12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..</a:t>
            </a:r>
            <a:endParaRPr sz="1200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635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</a:pPr>
            <a:r>
              <a:rPr lang="es-419" sz="12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s-419" sz="12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Junho, 9</a:t>
            </a:r>
            <a:r>
              <a:rPr lang="es-419" sz="12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, 2020 -  Conversações Africanas em Tempos de Pandemia African , com   Ben Ooko (Centro Amani Kibera) Quênia ,-Africa  e Celeste ,Osess (Canadá)   </a:t>
            </a:r>
            <a:r>
              <a:rPr lang="es-419" sz="1200" u="sng">
                <a:solidFill>
                  <a:srgbClr val="1155CC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https://www.facebook.com/curriculumglobalecosocial/videos/309204810.</a:t>
            </a:r>
            <a:r>
              <a:rPr lang="es-419" sz="12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..</a:t>
            </a:r>
            <a:endParaRPr sz="1200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635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</a:pPr>
            <a:r>
              <a:rPr lang="es-419" sz="10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s-419" sz="10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Junho 9, 2020</a:t>
            </a:r>
            <a:r>
              <a:rPr lang="es-419" sz="10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– Educação e Economia Social Solidária , com  Marta Mendez,  Família  Kolping  e Colman Blanca Valbina , Familias Beato Adolfo Kolping  </a:t>
            </a:r>
            <a:r>
              <a:rPr lang="es-419" sz="1000" u="sng">
                <a:solidFill>
                  <a:srgbClr val="1155CC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https://martamendez1955.wixsite.com/kolping-peregrina</a:t>
            </a:r>
            <a:endParaRPr sz="1000" u="sng">
              <a:solidFill>
                <a:srgbClr val="1155CC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292100" lvl="0" marL="635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000"/>
              <a:buFont typeface="Calibri"/>
              <a:buChar char="●"/>
            </a:pPr>
            <a:r>
              <a:rPr b="1" lang="es-419" sz="10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Junho 8, 2020</a:t>
            </a:r>
            <a:r>
              <a:rPr lang="es-419" sz="10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 -Abordagem decolonial em Pesquisa  :  Aline Mendonca Dos Santos | Grupo de Estudos em Economia Solidária – ECOSOL/CES – Programa de Pós-Graduação em Política Social e Direitos Humanos da Universidade Católica de Pelotas- Claudia Alvarez | Campanha  por un Currículum Global da ESS-Red Educación y ESS     </a:t>
            </a:r>
            <a:r>
              <a:rPr lang="es-419" sz="1000" u="sng">
                <a:solidFill>
                  <a:srgbClr val="1155CC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https://www.facebook.com/curriculumglobalecosocial/videos/319234318.</a:t>
            </a:r>
            <a:r>
              <a:rPr lang="es-419" sz="10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..</a:t>
            </a:r>
            <a:endParaRPr sz="1000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292100" lvl="0" marL="635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000"/>
              <a:buFont typeface="Calibri"/>
              <a:buChar char="●"/>
            </a:pPr>
            <a:r>
              <a:t/>
            </a:r>
            <a:endParaRPr sz="1000" u="sng">
              <a:solidFill>
                <a:srgbClr val="1155CC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900"/>
          </a:p>
        </p:txBody>
      </p:sp>
      <p:pic>
        <p:nvPicPr>
          <p:cNvPr id="330" name="Google Shape;330;p3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134849" y="3706775"/>
            <a:ext cx="2865475" cy="161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0"/>
          <p:cNvSpPr txBox="1"/>
          <p:nvPr>
            <p:ph type="ctrTitle"/>
          </p:nvPr>
        </p:nvSpPr>
        <p:spPr>
          <a:xfrm>
            <a:off x="436825" y="0"/>
            <a:ext cx="4065900" cy="501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b="1" lang="es-419" sz="17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Forum Internacional de Finanças éticas Alternativas  (virtual) , Abril  22 2020 , sede da Hegoa(Bilbao) ,convite de Elkarcredit, de Finantzaz Haratago .,</a:t>
            </a:r>
            <a:r>
              <a:rPr b="1" lang="es-419" sz="1700" u="sng">
                <a:solidFill>
                  <a:srgbClr val="0000FF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https://www.facebook.com/events/867807397060097/</a:t>
            </a:r>
            <a:endParaRPr b="1" sz="1700" u="sng">
              <a:solidFill>
                <a:srgbClr val="0000FF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b="1" lang="es-419" sz="17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V  Conferência Internacional de estudos de Desenvolvimento  (V CIED) </a:t>
            </a:r>
            <a:r>
              <a:rPr b="1" lang="es-419" sz="1700" u="sng">
                <a:solidFill>
                  <a:srgbClr val="0000FF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https://vcied.org/</a:t>
            </a:r>
            <a:endParaRPr b="1" sz="1700" u="sng">
              <a:solidFill>
                <a:srgbClr val="0000FF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41"/>
          <p:cNvPicPr preferRelativeResize="0"/>
          <p:nvPr/>
        </p:nvPicPr>
        <p:blipFill rotWithShape="1">
          <a:blip r:embed="rId3">
            <a:alphaModFix/>
          </a:blip>
          <a:srcRect b="0" l="36042" r="36042" t="0"/>
          <a:stretch/>
        </p:blipFill>
        <p:spPr>
          <a:xfrm>
            <a:off x="200" y="0"/>
            <a:ext cx="457199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41"/>
          <p:cNvSpPr txBox="1"/>
          <p:nvPr>
            <p:ph type="title"/>
          </p:nvPr>
        </p:nvSpPr>
        <p:spPr>
          <a:xfrm>
            <a:off x="5172950" y="923700"/>
            <a:ext cx="3370500" cy="329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419" sz="2000"/>
              <a:t> FSMET  VIRTUAL WSF ET   COMITÊ COORDINADOR   </a:t>
            </a:r>
            <a:endParaRPr i="1"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419" sz="2000"/>
              <a:t>https://forum.transformadora.org/conferences/programme/program/1062</a:t>
            </a:r>
            <a:endParaRPr i="1"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2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</a:pPr>
            <a:r>
              <a:rPr b="1" lang="es-419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=Junho 26   CELEBRANDO A  CAMPANHA POR UM  CURRICULO GLOBAL DA  SSE https://youtu.be/JsyU_v5pzhc</a:t>
            </a:r>
            <a:endParaRPr b="1"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</a:pPr>
            <a:r>
              <a:rPr b="1" lang="es-419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Junho 28 – Campanha por  um Curriculo Global da Economia  Social Solidaria, com</a:t>
            </a:r>
            <a:endParaRPr b="1"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</a:pPr>
            <a:r>
              <a:rPr b="1" lang="es-419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RIPESS intercontinental  -Oficina on line   " Intercambio de Perspectivas e Ferramentas educativas em Economia Social Solidária  </a:t>
            </a:r>
            <a:endParaRPr b="1"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</a:pPr>
            <a:r>
              <a:rPr b="1" lang="es-419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Junho 29 –  “ECONOMIA AZUL  2020 – isto é apenas o começo”  </a:t>
            </a:r>
            <a:endParaRPr b="1"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</a:pPr>
            <a:r>
              <a:rPr b="1" lang="es-419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https://youtu.be/VRpt72sjDxo 29</a:t>
            </a:r>
            <a:endParaRPr b="1"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</a:pPr>
            <a:r>
              <a:rPr b="1" lang="es-419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= Junho 30 –  Economia solidária em  Catalunha , with Jordi Estivill  e comentários de  Mr. Nobuhiro FURUMURA (presidente da  JWCU )e Prof. Iwao TAKAHASHI ( Nihon University ). https://youtu.be/5Lt6358EYZk</a:t>
            </a:r>
            <a:endParaRPr b="1"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</a:pPr>
            <a:r>
              <a:rPr b="1" lang="es-419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Julho 1    Economia Solidária na  Ásia Oriental  (Coréia do Sul , Hong Kong e Japão) https://youtu.be/qNeNTUyCMo4</a:t>
            </a:r>
            <a:endParaRPr b="1"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</a:pPr>
            <a:r>
              <a:rPr b="1" lang="es-419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= Apresentação do Projeto da Universidade do Bien Vivir (Bom Viver) em  Aceitamos o Desafio,  Parte II FSMET https://transformadora.org/acceptem-el-repte-les-economies-transformadores-enfront-la-covid-19</a:t>
            </a:r>
            <a:endParaRPr b="1"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47" name="Google Shape;347;p42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63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6050" y="304800"/>
            <a:ext cx="4838702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27"/>
          <p:cNvPicPr preferRelativeResize="0"/>
          <p:nvPr/>
        </p:nvPicPr>
        <p:blipFill rotWithShape="1">
          <a:blip r:embed="rId3">
            <a:alphaModFix/>
          </a:blip>
          <a:srcRect b="0" l="23126" r="23126" t="0"/>
          <a:stretch/>
        </p:blipFill>
        <p:spPr>
          <a:xfrm>
            <a:off x="3615001" y="0"/>
            <a:ext cx="5528998" cy="5143507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7"/>
          <p:cNvSpPr txBox="1"/>
          <p:nvPr>
            <p:ph type="title"/>
          </p:nvPr>
        </p:nvSpPr>
        <p:spPr>
          <a:xfrm>
            <a:off x="311700" y="633225"/>
            <a:ext cx="3127500" cy="79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s-419" sz="1700" u="sng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Encontros presenciais </a:t>
            </a:r>
            <a:r>
              <a:rPr lang="es-419" sz="17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:</a:t>
            </a:r>
            <a:endParaRPr sz="1700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/>
          </a:p>
        </p:txBody>
      </p:sp>
      <p:sp>
        <p:nvSpPr>
          <p:cNvPr id="245" name="Google Shape;245;p27"/>
          <p:cNvSpPr txBox="1"/>
          <p:nvPr>
            <p:ph idx="1" type="body"/>
          </p:nvPr>
        </p:nvSpPr>
        <p:spPr>
          <a:xfrm>
            <a:off x="311700" y="1432425"/>
            <a:ext cx="3127500" cy="336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-419">
                <a:solidFill>
                  <a:srgbClr val="222222"/>
                </a:solidFill>
                <a:highlight>
                  <a:srgbClr val="FFFFFF"/>
                </a:highlight>
              </a:rPr>
              <a:t>=</a:t>
            </a:r>
            <a:r>
              <a:rPr b="1" lang="es-419">
                <a:solidFill>
                  <a:srgbClr val="222222"/>
                </a:solidFill>
                <a:highlight>
                  <a:srgbClr val="FFFFFF"/>
                </a:highlight>
              </a:rPr>
              <a:t>Rio de Janeiro, Brasil -</a:t>
            </a:r>
            <a:r>
              <a:rPr lang="es-419">
                <a:solidFill>
                  <a:srgbClr val="222222"/>
                </a:solidFill>
                <a:highlight>
                  <a:srgbClr val="FFFFFF"/>
                </a:highlight>
              </a:rPr>
              <a:t> Março  2017, -CECIP   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-419">
                <a:solidFill>
                  <a:srgbClr val="222222"/>
                </a:solidFill>
                <a:highlight>
                  <a:srgbClr val="FFFFFF"/>
                </a:highlight>
              </a:rPr>
              <a:t>=</a:t>
            </a:r>
            <a:r>
              <a:rPr b="1" lang="es-419">
                <a:solidFill>
                  <a:srgbClr val="222222"/>
                </a:solidFill>
                <a:highlight>
                  <a:srgbClr val="FFFFFF"/>
                </a:highlight>
              </a:rPr>
              <a:t>Puebla,</a:t>
            </a:r>
            <a:r>
              <a:rPr lang="es-419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r>
              <a:rPr b="1" lang="es-419">
                <a:solidFill>
                  <a:srgbClr val="222222"/>
                </a:solidFill>
                <a:highlight>
                  <a:srgbClr val="FFFFFF"/>
                </a:highlight>
              </a:rPr>
              <a:t>México</a:t>
            </a:r>
            <a:r>
              <a:rPr lang="es-419">
                <a:solidFill>
                  <a:srgbClr val="222222"/>
                </a:solidFill>
                <a:highlight>
                  <a:srgbClr val="FFFFFF"/>
                </a:highlight>
              </a:rPr>
              <a:t>. Agusto  2018 , durante a Conferência   Internacional “ Cooperativismo  e Economia   Social Solidaria “ and  IX  Encontro da Rede Nacional de Pesquisadores e Educadores em Economia Social Solidária (Redcoop) na  Benemérita Universidad Autónoma de Puebla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28"/>
          <p:cNvPicPr preferRelativeResize="0"/>
          <p:nvPr/>
        </p:nvPicPr>
        <p:blipFill rotWithShape="1">
          <a:blip r:embed="rId3">
            <a:alphaModFix/>
          </a:blip>
          <a:srcRect b="0" l="13376" r="13368" t="0"/>
          <a:stretch/>
        </p:blipFill>
        <p:spPr>
          <a:xfrm>
            <a:off x="5022750" y="835500"/>
            <a:ext cx="3397200" cy="3478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51" name="Google Shape;251;p28"/>
          <p:cNvSpPr txBox="1"/>
          <p:nvPr>
            <p:ph idx="1" type="body"/>
          </p:nvPr>
        </p:nvSpPr>
        <p:spPr>
          <a:xfrm>
            <a:off x="630075" y="1165025"/>
            <a:ext cx="3777600" cy="339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-419"/>
              <a:t>= Salvador, Brasil  Forum  Social Mundial - Agosto  2018-  Tenda das Mulheres, n.8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-419"/>
              <a:t>= Nairobi , Kenya -, 9-11 Dezembro 2018, Congresso Internacional da Campanha por um Curriculum Global da Economia Social Solidária na  Africa  VIVENDO A COOPERAÇÃO E A CIDADANIA GLOBAL-  Nairobi, Kenya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-419"/>
              <a:t>= Barcelona, Espanha   2019 Abril e Julho , Forum Social Mundial das Economias Transformadoras – Encontros Preparatórios  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966"/>
        </a:soli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29"/>
          <p:cNvPicPr preferRelativeResize="0"/>
          <p:nvPr/>
        </p:nvPicPr>
        <p:blipFill rotWithShape="1">
          <a:blip r:embed="rId3">
            <a:alphaModFix/>
          </a:blip>
          <a:srcRect b="0" l="12502" r="12495" t="0"/>
          <a:stretch/>
        </p:blipFill>
        <p:spPr>
          <a:xfrm>
            <a:off x="5812459" y="1011300"/>
            <a:ext cx="3120900" cy="3120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57" name="Google Shape;257;p29"/>
          <p:cNvPicPr preferRelativeResize="0"/>
          <p:nvPr/>
        </p:nvPicPr>
        <p:blipFill rotWithShape="1">
          <a:blip r:embed="rId4">
            <a:alphaModFix/>
          </a:blip>
          <a:srcRect b="0" l="0" r="10" t="0"/>
          <a:stretch/>
        </p:blipFill>
        <p:spPr>
          <a:xfrm>
            <a:off x="3019054" y="1009650"/>
            <a:ext cx="3123900" cy="3124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58" name="Google Shape;258;p29"/>
          <p:cNvPicPr preferRelativeResize="0"/>
          <p:nvPr/>
        </p:nvPicPr>
        <p:blipFill rotWithShape="1">
          <a:blip r:embed="rId5">
            <a:alphaModFix/>
          </a:blip>
          <a:srcRect b="0" l="8548" r="8539" t="0"/>
          <a:stretch/>
        </p:blipFill>
        <p:spPr>
          <a:xfrm>
            <a:off x="225650" y="1009650"/>
            <a:ext cx="3123900" cy="31242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30"/>
          <p:cNvPicPr preferRelativeResize="0"/>
          <p:nvPr/>
        </p:nvPicPr>
        <p:blipFill rotWithShape="1">
          <a:blip r:embed="rId3">
            <a:alphaModFix/>
          </a:blip>
          <a:srcRect b="0" l="6851" r="6851" t="0"/>
          <a:stretch/>
        </p:blipFill>
        <p:spPr>
          <a:xfrm>
            <a:off x="4572000" y="2571750"/>
            <a:ext cx="4571930" cy="257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0"/>
          <p:cNvPicPr preferRelativeResize="0"/>
          <p:nvPr/>
        </p:nvPicPr>
        <p:blipFill rotWithShape="1">
          <a:blip r:embed="rId4">
            <a:alphaModFix/>
          </a:blip>
          <a:srcRect b="7813" l="0" r="0" t="7813"/>
          <a:stretch/>
        </p:blipFill>
        <p:spPr>
          <a:xfrm>
            <a:off x="75" y="0"/>
            <a:ext cx="4571925" cy="2571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0"/>
          <p:cNvPicPr preferRelativeResize="0"/>
          <p:nvPr/>
        </p:nvPicPr>
        <p:blipFill rotWithShape="1">
          <a:blip r:embed="rId5">
            <a:alphaModFix/>
          </a:blip>
          <a:srcRect b="7813" l="0" r="0" t="7813"/>
          <a:stretch/>
        </p:blipFill>
        <p:spPr>
          <a:xfrm>
            <a:off x="75" y="2571749"/>
            <a:ext cx="4571925" cy="2571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0"/>
          <p:cNvPicPr preferRelativeResize="0"/>
          <p:nvPr/>
        </p:nvPicPr>
        <p:blipFill rotWithShape="1">
          <a:blip r:embed="rId6">
            <a:alphaModFix/>
          </a:blip>
          <a:srcRect b="0" l="3781" r="3771" t="0"/>
          <a:stretch/>
        </p:blipFill>
        <p:spPr>
          <a:xfrm>
            <a:off x="4572000" y="0"/>
            <a:ext cx="4571930" cy="2571754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0"/>
          <p:cNvSpPr/>
          <p:nvPr/>
        </p:nvSpPr>
        <p:spPr>
          <a:xfrm>
            <a:off x="2571750" y="571500"/>
            <a:ext cx="4000500" cy="40005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30"/>
          <p:cNvSpPr txBox="1"/>
          <p:nvPr>
            <p:ph type="ctrTitle"/>
          </p:nvPr>
        </p:nvSpPr>
        <p:spPr>
          <a:xfrm>
            <a:off x="3019500" y="1662150"/>
            <a:ext cx="3105300" cy="181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900">
                <a:latin typeface="Caveat"/>
                <a:ea typeface="Caveat"/>
                <a:cs typeface="Caveat"/>
                <a:sym typeface="Caveat"/>
              </a:rPr>
              <a:t>=Barcelona, Espanha,  abril y julho 2019 FSMET _Encontros  Preparatorios</a:t>
            </a:r>
            <a:endParaRPr sz="2900"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31"/>
          <p:cNvPicPr preferRelativeResize="0"/>
          <p:nvPr/>
        </p:nvPicPr>
        <p:blipFill rotWithShape="1">
          <a:blip r:embed="rId3">
            <a:alphaModFix/>
          </a:blip>
          <a:srcRect b="0" l="9819" r="9819" t="0"/>
          <a:stretch/>
        </p:blipFill>
        <p:spPr>
          <a:xfrm>
            <a:off x="4420513" y="0"/>
            <a:ext cx="2361756" cy="1937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1"/>
          <p:cNvPicPr preferRelativeResize="0"/>
          <p:nvPr/>
        </p:nvPicPr>
        <p:blipFill rotWithShape="1">
          <a:blip r:embed="rId4">
            <a:alphaModFix/>
          </a:blip>
          <a:srcRect b="0" l="15719" r="15726" t="0"/>
          <a:stretch/>
        </p:blipFill>
        <p:spPr>
          <a:xfrm>
            <a:off x="6782237" y="0"/>
            <a:ext cx="2361754" cy="1937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1"/>
          <p:cNvPicPr preferRelativeResize="0"/>
          <p:nvPr/>
        </p:nvPicPr>
        <p:blipFill rotWithShape="1">
          <a:blip r:embed="rId5">
            <a:alphaModFix/>
          </a:blip>
          <a:srcRect b="0" l="19530" r="19530" t="0"/>
          <a:stretch/>
        </p:blipFill>
        <p:spPr>
          <a:xfrm>
            <a:off x="4420500" y="1937856"/>
            <a:ext cx="2361751" cy="1937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1"/>
          <p:cNvPicPr preferRelativeResize="0"/>
          <p:nvPr/>
        </p:nvPicPr>
        <p:blipFill rotWithShape="1">
          <a:blip r:embed="rId6">
            <a:alphaModFix/>
          </a:blip>
          <a:srcRect b="0" l="15719" r="15726" t="0"/>
          <a:stretch/>
        </p:blipFill>
        <p:spPr>
          <a:xfrm>
            <a:off x="6782225" y="1937856"/>
            <a:ext cx="2361749" cy="1937844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1"/>
          <p:cNvSpPr txBox="1"/>
          <p:nvPr>
            <p:ph type="title"/>
          </p:nvPr>
        </p:nvSpPr>
        <p:spPr>
          <a:xfrm>
            <a:off x="311713" y="467375"/>
            <a:ext cx="3696300" cy="278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250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=Moreno e Santiago del Estero,Argentina-, Abril e Dezembro 2019 , 8.   Forum Rumo a Outra Economia</a:t>
            </a:r>
            <a:endParaRPr b="1" sz="2500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2"/>
          <p:cNvSpPr txBox="1"/>
          <p:nvPr>
            <p:ph idx="1" type="body"/>
          </p:nvPr>
        </p:nvSpPr>
        <p:spPr>
          <a:xfrm>
            <a:off x="1522925" y="431025"/>
            <a:ext cx="7309500" cy="458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= Fhorde próximo a Berlim, Alemanha  :Outubro e Dezembro 2019, durante os 2  Encontros da Jornada Transformadora de Aprendizagem  de Bridge 4.7  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-419"/>
              <a:t>=Helsinki, Finlandia , Dezembro  16-18, 2019 ,   durante as Oficinas  “Paulo Freite Hoje ”  de Fingo (*) plataforma de organizações educacionais da Finlândia , muitas cooperando com o Sul Global . 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-419"/>
              <a:t>= Quilmes, Argentina – Palestra na   Universidad Nacional de Quilmes  durante a   2th Conferencia nacional de Economia Solidária   “A economia popular diante da  crise.  Pela defesa de direitos, rumo a uma economía social e ambientalmente sustentável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-419"/>
              <a:t>= Barcelona, Espanha   February -14 – 15, 2020   Oficina de Edualter sobre Economias Feministas organizada com a campanha durante as jornadas para apresentação de recuros teóricos reflexões e materiais educativos para a inclusão das economias feministas nas aulas de escolas de ensino fundamental e médio   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-419"/>
              <a:t>=  Porto Alegre , Brasil , Janeiro 21 -25, 2020 -  Forum Social Mundial das Resistências A Campanha participa desse movimento transformador  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3"/>
          <p:cNvSpPr txBox="1"/>
          <p:nvPr>
            <p:ph type="title"/>
          </p:nvPr>
        </p:nvSpPr>
        <p:spPr>
          <a:xfrm>
            <a:off x="5172950" y="923700"/>
            <a:ext cx="3370500" cy="329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419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= Consulta Popular Educativa rumo ao Forum Social Mundial das Economias Transformadoras – FSMET  - 2020</a:t>
            </a:r>
            <a:endParaRPr b="1" i="1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</a:endParaRPr>
          </a:p>
        </p:txBody>
      </p:sp>
      <p:pic>
        <p:nvPicPr>
          <p:cNvPr id="288" name="Google Shape;28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16650"/>
            <a:ext cx="4868151" cy="3965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34"/>
          <p:cNvPicPr preferRelativeResize="0"/>
          <p:nvPr/>
        </p:nvPicPr>
        <p:blipFill rotWithShape="1">
          <a:blip r:embed="rId3">
            <a:alphaModFix/>
          </a:blip>
          <a:srcRect b="21689" l="0" r="0" t="21695"/>
          <a:stretch/>
        </p:blipFill>
        <p:spPr>
          <a:xfrm>
            <a:off x="496013" y="1752600"/>
            <a:ext cx="8282101" cy="2910625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4"/>
          <p:cNvSpPr txBox="1"/>
          <p:nvPr>
            <p:ph type="title"/>
          </p:nvPr>
        </p:nvSpPr>
        <p:spPr>
          <a:xfrm>
            <a:off x="365813" y="319750"/>
            <a:ext cx="3124200" cy="117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=Mapeamento Participativo de Ferrramentas Educativas com  SOCIOECO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34"/>
          <p:cNvSpPr txBox="1"/>
          <p:nvPr>
            <p:ph idx="1" type="body"/>
          </p:nvPr>
        </p:nvSpPr>
        <p:spPr>
          <a:xfrm>
            <a:off x="3617888" y="319750"/>
            <a:ext cx="5160300" cy="117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s-419"/>
              <a:t>https://curriculumglobaleconomiasolidaria.com/herramientas-tools/enviar-herramientas/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