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aveat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vea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ave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 5">
  <p:cSld name="AUTOLAYOUT_9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17425" y="942975"/>
            <a:ext cx="2350800" cy="3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2" type="body"/>
          </p:nvPr>
        </p:nvSpPr>
        <p:spPr>
          <a:xfrm>
            <a:off x="2745898" y="942975"/>
            <a:ext cx="2350800" cy="3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">
  <p:cSld name="AUTOLAYOUT">
    <p:bg>
      <p:bgPr>
        <a:solidFill>
          <a:srgbClr val="FFFFF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3"/>
          <p:cNvGrpSpPr/>
          <p:nvPr/>
        </p:nvGrpSpPr>
        <p:grpSpPr>
          <a:xfrm>
            <a:off x="0" y="0"/>
            <a:ext cx="9144000" cy="1277100"/>
            <a:chOff x="0" y="0"/>
            <a:chExt cx="9144000" cy="12771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9144000" cy="12771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8620200" y="381000"/>
              <a:ext cx="142800" cy="137700"/>
            </a:xfrm>
            <a:prstGeom prst="rect">
              <a:avLst/>
            </a:prstGeom>
            <a:solidFill>
              <a:srgbClr val="92C1E8"/>
            </a:solidFill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477400" y="518700"/>
              <a:ext cx="142800" cy="137700"/>
            </a:xfrm>
            <a:prstGeom prst="rect">
              <a:avLst/>
            </a:prstGeom>
            <a:noFill/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478025"/>
            <a:ext cx="80541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11700" y="1507025"/>
            <a:ext cx="3999900" cy="31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200"/>
              <a:buChar char="●"/>
              <a:defRPr sz="1200">
                <a:solidFill>
                  <a:srgbClr val="FF9900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FF9900"/>
                </a:solidFill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FF9900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4832400" y="1507025"/>
            <a:ext cx="3999900" cy="31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200"/>
              <a:buChar char="●"/>
              <a:defRPr sz="1200">
                <a:solidFill>
                  <a:srgbClr val="FF9900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FF9900"/>
                </a:solidFill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FF9900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 3">
  <p:cSld name="AUTOLAYOUT_7"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054894" y="1808125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6477744" y="1810225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 2">
  <p:cSld name="AUTOLAYOUT_4">
    <p:bg>
      <p:bgPr>
        <a:solidFill>
          <a:srgbClr val="FFFFFF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054894" y="1808125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477744" y="1810225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 4">
  <p:cSld name="AUTOLAYOUT_6"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hyperlink" Target="http://curriculumglobaleconomiasolidaria.com/enviar-herramienta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hyperlink" Target="http://curriculumglobaleconomiasolidaria.com/espanol/carta-de-principio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curriculumglobaleconomiasolidaria.com/espanol/convite-a-participar/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curriculumglobaleconomiasolidaria.com/contacto/" TargetMode="External"/><Relationship Id="rId4" Type="http://schemas.openxmlformats.org/officeDocument/2006/relationships/hyperlink" Target="mailto:curriculumglobaleconomiasocial@gmail.com" TargetMode="External"/><Relationship Id="rId5" Type="http://schemas.openxmlformats.org/officeDocument/2006/relationships/hyperlink" Target="http://facebook.com/curriculumglobalecosocial" TargetMode="External"/><Relationship Id="rId6" Type="http://schemas.openxmlformats.org/officeDocument/2006/relationships/hyperlink" Target="http://curriculumglobaleconomiasolidaria.com/" TargetMode="External"/><Relationship Id="rId7" Type="http://schemas.openxmlformats.org/officeDocument/2006/relationships/hyperlink" Target="http://curriculumglobaleconomiasolidaria.com/" TargetMode="External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1606" l="0" r="0" t="1596"/>
          <a:stretch/>
        </p:blipFill>
        <p:spPr>
          <a:xfrm>
            <a:off x="5691900" y="1030221"/>
            <a:ext cx="3137946" cy="30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7425" y="942975"/>
            <a:ext cx="2350800" cy="3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b="1" lang="pt-BR" sz="3000">
                <a:latin typeface="Caveat"/>
                <a:ea typeface="Caveat"/>
                <a:cs typeface="Caveat"/>
                <a:sym typeface="Caveat"/>
              </a:rPr>
              <a:t>Campanha por um Currículo Global da Economia Social Solidaria</a:t>
            </a:r>
            <a:endParaRPr b="1"/>
          </a:p>
        </p:txBody>
      </p:sp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2745898" y="942975"/>
            <a:ext cx="2350800" cy="3724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é uma iniciativa de redes, organizações sociais, movimentos, universidades, escolas e outras instituições que, a nível global, buscam unir as lutas educativas contra hegemônicas frente ao sistema econômico capitalista</a:t>
            </a:r>
            <a:br>
              <a:rPr b="1" lang="pt-BR" sz="1800">
                <a:latin typeface="Caveat"/>
                <a:ea typeface="Caveat"/>
                <a:cs typeface="Caveat"/>
                <a:sym typeface="Caveat"/>
              </a:rPr>
            </a:br>
            <a:endParaRPr b="1" sz="18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49425"/>
            <a:ext cx="80541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3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Quais são os objetivos</a:t>
            </a:r>
            <a:endParaRPr b="1" sz="3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507024"/>
            <a:ext cx="3999900" cy="3636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b="1" lang="pt-BR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Articular pedagogias de outras economias existentes nos cinco continentes que podem estar em planos de estudos, propostas didáticas, saberes, epistemologias, metodologias, ciências, ensinar/aprender e práticas de educação formal, não formal e informal, </a:t>
            </a:r>
            <a:r>
              <a:rPr lang="pt-BR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desenvolvidas em escolas, universidades, movimentos sociais, cooperativas, sindicatos, associações, comunidades camponesas, indígenas e afrodescendentes, na construção de uma economia justa, sustentável e não capitalista. </a:t>
            </a:r>
            <a:r>
              <a:rPr lang="pt-BR">
                <a:solidFill>
                  <a:schemeClr val="dk2"/>
                </a:solidFill>
              </a:rPr>
              <a:t> </a:t>
            </a:r>
            <a:br>
              <a:rPr lang="pt-BR">
                <a:solidFill>
                  <a:schemeClr val="dk2"/>
                </a:solidFill>
              </a:rPr>
            </a:br>
            <a:br>
              <a:rPr lang="pt-BR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9"/>
          <p:cNvSpPr txBox="1"/>
          <p:nvPr>
            <p:ph idx="2" type="body"/>
          </p:nvPr>
        </p:nvSpPr>
        <p:spPr>
          <a:xfrm>
            <a:off x="4832400" y="1507024"/>
            <a:ext cx="3999900" cy="3636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pt-BR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Promover o dialogo entre a diversidade de saberes científicos, humanísticos, populares, tradicionais, camponeses, que circulam nos territórios, urbanos e rurais; </a:t>
            </a:r>
            <a:r>
              <a:rPr lang="pt-BR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resgatando os fundamentos da educação popular e as experiencias educativas históricas do movimento de economia social solidaria; fortalecendo o movimento global de cidadania na direção de uma civilização planetária baseada nos princípios do “Bien Vivir”, da solidariedade e o respeito à Mãe Natureza (Pachamama)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Marca de seleção" id="97" name="Google Shape;9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57" y="1697107"/>
            <a:ext cx="188843" cy="188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a de seleção" id="98" name="Google Shape;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557" y="1697106"/>
            <a:ext cx="188843" cy="188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12680" l="0" r="0" t="12680"/>
          <a:stretch/>
        </p:blipFill>
        <p:spPr>
          <a:xfrm>
            <a:off x="-309847" y="0"/>
            <a:ext cx="3445526" cy="257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 rotWithShape="1">
          <a:blip r:embed="rId4">
            <a:alphaModFix/>
          </a:blip>
          <a:srcRect b="0" l="23203" r="23203" t="0"/>
          <a:stretch/>
        </p:blipFill>
        <p:spPr>
          <a:xfrm>
            <a:off x="-309850" y="2571750"/>
            <a:ext cx="3445526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>
            <p:ph type="title"/>
          </p:nvPr>
        </p:nvSpPr>
        <p:spPr>
          <a:xfrm>
            <a:off x="3999550" y="59950"/>
            <a:ext cx="47793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O que faz a Campanha...</a:t>
            </a:r>
            <a:endParaRPr b="1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272025" y="679750"/>
            <a:ext cx="2788500" cy="43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➔</a:t>
            </a: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Um mapa interativo com Socioeco.org, onde todos nós podemos carregar ferramentas pedagógicas </a:t>
            </a:r>
            <a:r>
              <a:rPr b="1" lang="pt-BR" sz="18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5"/>
              </a:rPr>
              <a:t>http://curriculumglobaleconomiasolidaria.com/enviar-herramientas/</a:t>
            </a: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 </a:t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➔"/>
            </a:pP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acções no âmbito da confluência do Fórum Social Mundial das Economias Transformativas, a realizar em Barcelona 2020</a:t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br>
              <a:rPr b="1" lang="pt-BR"/>
            </a:br>
            <a:br>
              <a:rPr b="1" lang="pt-BR"/>
            </a:br>
            <a:endParaRPr b="1"/>
          </a:p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6060525" y="679750"/>
            <a:ext cx="3048000" cy="4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➔encontros presenciais</a:t>
            </a:r>
            <a:br>
              <a:rPr b="1" lang="pt-BR" sz="1800">
                <a:latin typeface="Caveat"/>
                <a:ea typeface="Caveat"/>
                <a:cs typeface="Caveat"/>
                <a:sym typeface="Caveat"/>
              </a:rPr>
            </a:b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2017- Março: Rio, Br (CECIP)</a:t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Agosto: Puebla, (BUAP)</a:t>
            </a:r>
            <a:endParaRPr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2018- Maio: Barcelona- Esp. (EduAlter) Bogotá - Colombia (Univ. Coop. Colombia) Dezembro: Nairobi - Quenia (Amani Kibera) </a:t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2019: Barcelona Fórum Social Mundial das Economias Transformativas, Argentina 8º Fórum Rumo a Outra Economia, Belgrado Educação para a cidadania global</a:t>
            </a:r>
            <a:endParaRPr b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0" l="12321" r="12313" t="0"/>
          <a:stretch/>
        </p:blipFill>
        <p:spPr>
          <a:xfrm>
            <a:off x="3" y="0"/>
            <a:ext cx="3445526" cy="257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4">
            <a:alphaModFix/>
          </a:blip>
          <a:srcRect b="0" l="17645" r="17645" t="0"/>
          <a:stretch/>
        </p:blipFill>
        <p:spPr>
          <a:xfrm>
            <a:off x="0" y="2571750"/>
            <a:ext cx="3445526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>
            <p:ph type="title"/>
          </p:nvPr>
        </p:nvSpPr>
        <p:spPr>
          <a:xfrm>
            <a:off x="4049113" y="307825"/>
            <a:ext cx="4779300" cy="7554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 sz="36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O que faz a Campanha…</a:t>
            </a:r>
            <a:endParaRPr b="1"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608323" y="1311544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➔reuniões em webinar com a equipe coordenadora para decidir coletivamente iniciativas e propostas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br>
              <a:rPr b="1" lang="pt-BR"/>
            </a:br>
            <a:br>
              <a:rPr b="1" lang="pt-BR"/>
            </a:br>
            <a:endParaRPr b="1"/>
          </a:p>
        </p:txBody>
      </p:sp>
      <p:sp>
        <p:nvSpPr>
          <p:cNvPr id="116" name="Google Shape;116;p21"/>
          <p:cNvSpPr txBox="1"/>
          <p:nvPr>
            <p:ph idx="2" type="body"/>
          </p:nvPr>
        </p:nvSpPr>
        <p:spPr>
          <a:xfrm>
            <a:off x="5959123" y="1311543"/>
            <a:ext cx="2350800" cy="2768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➔Carta de Princípios em 4 idiomas. São 17 princípios que são rediscutidos a cada encontro  </a:t>
            </a:r>
            <a:r>
              <a:rPr b="1" lang="pt-BR" sz="18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5"/>
              </a:rPr>
              <a:t>http://curriculumglobaleconomiasolidaria.com/espanol/carta-de-principios/</a:t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896712" y="79225"/>
            <a:ext cx="5247287" cy="89481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 sz="3600">
                <a:latin typeface="Caveat"/>
                <a:ea typeface="Caveat"/>
                <a:cs typeface="Caveat"/>
                <a:sym typeface="Caveat"/>
              </a:rPr>
              <a:t>Quem e como podemos participar</a:t>
            </a:r>
            <a:endParaRPr b="1"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4049113" y="1201799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Quem? </a:t>
            </a:r>
            <a:br>
              <a:rPr b="1" lang="pt-BR" sz="1800">
                <a:latin typeface="Caveat"/>
                <a:ea typeface="Caveat"/>
                <a:cs typeface="Caveat"/>
                <a:sym typeface="Caveat"/>
              </a:rPr>
            </a:b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Todos nós. Grupos que realizam ações educativas que representem práticas reais</a:t>
            </a:r>
            <a:br>
              <a:rPr b="1" lang="pt-BR" sz="1800">
                <a:latin typeface="Caveat"/>
                <a:ea typeface="Caveat"/>
                <a:cs typeface="Caveat"/>
                <a:sym typeface="Caveat"/>
              </a:rPr>
            </a:br>
            <a:r>
              <a:rPr b="1" lang="pt-BR" sz="18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3"/>
              </a:rPr>
              <a:t>http://curriculumglobaleconomiasolidaria.com/espanol/convite-a-participar/</a:t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3" name="Google Shape;123;p22"/>
          <p:cNvSpPr txBox="1"/>
          <p:nvPr>
            <p:ph idx="2" type="body"/>
          </p:nvPr>
        </p:nvSpPr>
        <p:spPr>
          <a:xfrm>
            <a:off x="6438763" y="1201799"/>
            <a:ext cx="2705236" cy="35391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Como? </a:t>
            </a:r>
            <a:br>
              <a:rPr b="1" lang="pt-BR" sz="1800">
                <a:latin typeface="Caveat"/>
                <a:ea typeface="Caveat"/>
                <a:cs typeface="Caveat"/>
                <a:sym typeface="Caveat"/>
              </a:rPr>
            </a:b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-participando nas Comissões de Trabalho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-subindo/baixando(uploading/ downloading) material no Mapa Interativo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-promovendo encontros presenciais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-difundindo a iniciativa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-produzindo material para a Campanha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1800">
                <a:latin typeface="Caveat"/>
                <a:ea typeface="Caveat"/>
                <a:cs typeface="Caveat"/>
                <a:sym typeface="Caveat"/>
              </a:rPr>
              <a:t> 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78360"/>
            <a:ext cx="3744312" cy="374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b="0" l="5554" r="5555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br>
              <a:rPr lang="pt-BR">
                <a:latin typeface="Caveat"/>
                <a:ea typeface="Caveat"/>
                <a:cs typeface="Caveat"/>
                <a:sym typeface="Caveat"/>
              </a:rPr>
            </a:br>
            <a:r>
              <a:rPr lang="pt-BR">
                <a:latin typeface="Caveat"/>
                <a:ea typeface="Caveat"/>
                <a:cs typeface="Caveat"/>
                <a:sym typeface="Caveat"/>
              </a:rPr>
              <a:t>Comissões de trabalho	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pt-BR" sz="2400">
                <a:latin typeface="Caveat"/>
                <a:ea typeface="Caveat"/>
                <a:cs typeface="Caveat"/>
                <a:sym typeface="Caveat"/>
              </a:rPr>
              <a:t>➢Comunicação</a:t>
            </a:r>
            <a:endParaRPr/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pt-BR" sz="2400">
                <a:latin typeface="Caveat"/>
                <a:ea typeface="Caveat"/>
                <a:cs typeface="Caveat"/>
                <a:sym typeface="Caveat"/>
              </a:rPr>
              <a:t>➢Financiamento</a:t>
            </a:r>
            <a:endParaRPr/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pt-BR" sz="2400">
                <a:latin typeface="Caveat"/>
                <a:ea typeface="Caveat"/>
                <a:cs typeface="Caveat"/>
                <a:sym typeface="Caveat"/>
              </a:rPr>
              <a:t>➢Carta de Princípios</a:t>
            </a:r>
            <a:endParaRPr/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pt-BR" sz="2400">
                <a:latin typeface="Caveat"/>
                <a:ea typeface="Caveat"/>
                <a:cs typeface="Caveat"/>
                <a:sym typeface="Caveat"/>
              </a:rPr>
              <a:t>➢Sistematização</a:t>
            </a:r>
            <a:endParaRPr/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pt-BR" sz="2400">
                <a:latin typeface="Caveat"/>
                <a:ea typeface="Caveat"/>
                <a:cs typeface="Caveat"/>
                <a:sym typeface="Caveat"/>
              </a:rPr>
              <a:t>➢Mobilização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E7CC3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000">
                <a:latin typeface="Caveat"/>
                <a:ea typeface="Caveat"/>
                <a:cs typeface="Caveat"/>
                <a:sym typeface="Caveat"/>
              </a:rPr>
              <a:t>Junte-se à Campanha:</a:t>
            </a:r>
            <a:br>
              <a:rPr lang="pt-BR" sz="3000">
                <a:latin typeface="Caveat"/>
                <a:ea typeface="Caveat"/>
                <a:cs typeface="Caveat"/>
                <a:sym typeface="Caveat"/>
              </a:rPr>
            </a:br>
            <a:r>
              <a:rPr lang="pt-BR" sz="3000" u="sng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  <a:hlinkClick r:id="rId3"/>
              </a:rPr>
              <a:t>http://curriculumglobaleconomiasolidaria.com/contacto/</a:t>
            </a:r>
            <a:endParaRPr sz="30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7" name="Google Shape;137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265500" y="2803075"/>
            <a:ext cx="4045200" cy="8644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pt-BR" sz="1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Email: </a:t>
            </a:r>
            <a:r>
              <a:rPr b="1" lang="pt-BR" sz="1400" u="sng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  <a:hlinkClick r:id="rId4"/>
              </a:rPr>
              <a:t>curriculumglobaleconomiasocial@gmail.com</a:t>
            </a:r>
            <a:br>
              <a:rPr b="1" lang="pt-BR" sz="1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b="1" lang="pt-BR" sz="1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Facebook: </a:t>
            </a:r>
            <a:r>
              <a:rPr b="1" lang="pt-BR" sz="1400" u="sng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  <a:hlinkClick r:id="rId5"/>
              </a:rPr>
              <a:t>Http://facebook.com/curriculumglobalecosocial</a:t>
            </a:r>
            <a:endParaRPr b="1" sz="1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pt-BR" sz="1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Site: </a:t>
            </a:r>
            <a:r>
              <a:rPr b="1" lang="pt-BR" sz="1400" u="sng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  <a:hlinkClick r:id="rId6"/>
              </a:rPr>
              <a:t>Http://curriculumglobaleconomiasolidaria.com</a:t>
            </a:r>
            <a:br>
              <a:rPr b="1" lang="pt-BR" sz="1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</a:br>
            <a:endParaRPr b="1" sz="1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7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49036" y="0"/>
            <a:ext cx="38996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