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Caveat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aveat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Cave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eño personalizado 5">
  <p:cSld name="AUTOLAYOUT_9"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317425" y="942975"/>
            <a:ext cx="2350800" cy="3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2" type="body"/>
          </p:nvPr>
        </p:nvSpPr>
        <p:spPr>
          <a:xfrm>
            <a:off x="2745898" y="942975"/>
            <a:ext cx="2350800" cy="3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2" name="Google Shape;62;p1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9" name="Google Shape;69;p1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76" name="Google Shape;7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eño personalizado">
  <p:cSld name="AUTOLAYOUT">
    <p:bg>
      <p:bgPr>
        <a:solidFill>
          <a:srgbClr val="FFFFF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16;p3"/>
          <p:cNvGrpSpPr/>
          <p:nvPr/>
        </p:nvGrpSpPr>
        <p:grpSpPr>
          <a:xfrm>
            <a:off x="0" y="0"/>
            <a:ext cx="9144000" cy="1277100"/>
            <a:chOff x="0" y="0"/>
            <a:chExt cx="9144000" cy="1277100"/>
          </a:xfrm>
        </p:grpSpPr>
        <p:sp>
          <p:nvSpPr>
            <p:cNvPr id="17" name="Google Shape;17;p3"/>
            <p:cNvSpPr/>
            <p:nvPr/>
          </p:nvSpPr>
          <p:spPr>
            <a:xfrm>
              <a:off x="0" y="0"/>
              <a:ext cx="9144000" cy="12771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8620200" y="381000"/>
              <a:ext cx="142800" cy="137700"/>
            </a:xfrm>
            <a:prstGeom prst="rect">
              <a:avLst/>
            </a:prstGeom>
            <a:solidFill>
              <a:srgbClr val="92C1E8"/>
            </a:solidFill>
            <a:ln cap="flat" cmpd="sng" w="9525">
              <a:solidFill>
                <a:srgbClr val="92C1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8477400" y="518700"/>
              <a:ext cx="142800" cy="137700"/>
            </a:xfrm>
            <a:prstGeom prst="rect">
              <a:avLst/>
            </a:prstGeom>
            <a:noFill/>
            <a:ln cap="flat" cmpd="sng" w="9525">
              <a:solidFill>
                <a:srgbClr val="92C1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3"/>
          <p:cNvSpPr txBox="1"/>
          <p:nvPr>
            <p:ph type="title"/>
          </p:nvPr>
        </p:nvSpPr>
        <p:spPr>
          <a:xfrm>
            <a:off x="311700" y="478025"/>
            <a:ext cx="80541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311700" y="1507025"/>
            <a:ext cx="3999900" cy="31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4F7D"/>
              </a:buClr>
              <a:buSzPts val="1200"/>
              <a:buChar char="●"/>
              <a:defRPr sz="1200">
                <a:solidFill>
                  <a:srgbClr val="FF9900"/>
                </a:solidFill>
              </a:defRPr>
            </a:lvl1pPr>
            <a:lvl2pPr indent="-2921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○"/>
              <a:defRPr sz="1000">
                <a:solidFill>
                  <a:srgbClr val="FF9900"/>
                </a:solidFill>
              </a:defRPr>
            </a:lvl2pPr>
            <a:lvl3pPr indent="-2921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■"/>
              <a:defRPr sz="1000">
                <a:solidFill>
                  <a:srgbClr val="FF9900"/>
                </a:solidFill>
              </a:defRPr>
            </a:lvl3pPr>
            <a:lvl4pPr indent="-2921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●"/>
              <a:defRPr sz="1000">
                <a:solidFill>
                  <a:srgbClr val="FF9900"/>
                </a:solidFill>
              </a:defRPr>
            </a:lvl4pPr>
            <a:lvl5pPr indent="-2921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○"/>
              <a:defRPr sz="1000">
                <a:solidFill>
                  <a:srgbClr val="FF9900"/>
                </a:solidFill>
              </a:defRPr>
            </a:lvl5pPr>
            <a:lvl6pPr indent="-2921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■"/>
              <a:defRPr sz="1000">
                <a:solidFill>
                  <a:srgbClr val="FF9900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●"/>
              <a:defRPr sz="1000">
                <a:solidFill>
                  <a:srgbClr val="FF9900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○"/>
              <a:defRPr sz="1000">
                <a:solidFill>
                  <a:srgbClr val="FF9900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84F7D"/>
              </a:buClr>
              <a:buSzPts val="1000"/>
              <a:buChar char="■"/>
              <a:defRPr sz="1000">
                <a:solidFill>
                  <a:srgbClr val="FF9900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2" type="body"/>
          </p:nvPr>
        </p:nvSpPr>
        <p:spPr>
          <a:xfrm>
            <a:off x="4832400" y="1507025"/>
            <a:ext cx="3999900" cy="31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4F7D"/>
              </a:buClr>
              <a:buSzPts val="1200"/>
              <a:buChar char="●"/>
              <a:defRPr sz="1200">
                <a:solidFill>
                  <a:srgbClr val="FF9900"/>
                </a:solidFill>
              </a:defRPr>
            </a:lvl1pPr>
            <a:lvl2pPr indent="-2921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○"/>
              <a:defRPr sz="1000">
                <a:solidFill>
                  <a:srgbClr val="FF9900"/>
                </a:solidFill>
              </a:defRPr>
            </a:lvl2pPr>
            <a:lvl3pPr indent="-2921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■"/>
              <a:defRPr sz="1000">
                <a:solidFill>
                  <a:srgbClr val="FF9900"/>
                </a:solidFill>
              </a:defRPr>
            </a:lvl3pPr>
            <a:lvl4pPr indent="-2921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●"/>
              <a:defRPr sz="1000">
                <a:solidFill>
                  <a:srgbClr val="FF9900"/>
                </a:solidFill>
              </a:defRPr>
            </a:lvl4pPr>
            <a:lvl5pPr indent="-2921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○"/>
              <a:defRPr sz="1000">
                <a:solidFill>
                  <a:srgbClr val="FF9900"/>
                </a:solidFill>
              </a:defRPr>
            </a:lvl5pPr>
            <a:lvl6pPr indent="-2921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■"/>
              <a:defRPr sz="1000">
                <a:solidFill>
                  <a:srgbClr val="FF9900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●"/>
              <a:defRPr sz="1000">
                <a:solidFill>
                  <a:srgbClr val="FF9900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○"/>
              <a:defRPr sz="1000">
                <a:solidFill>
                  <a:srgbClr val="FF9900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84F7D"/>
              </a:buClr>
              <a:buSzPts val="1000"/>
              <a:buChar char="■"/>
              <a:defRPr sz="1000">
                <a:solidFill>
                  <a:srgbClr val="FF9900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eño personalizado 3">
  <p:cSld name="AUTOLAYOUT_7">
    <p:bg>
      <p:bgPr>
        <a:solidFill>
          <a:srgbClr val="FFFFFF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 txBox="1"/>
          <p:nvPr>
            <p:ph type="title"/>
          </p:nvPr>
        </p:nvSpPr>
        <p:spPr>
          <a:xfrm>
            <a:off x="4049113" y="307825"/>
            <a:ext cx="4779300" cy="14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F99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F99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F99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F99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F99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F99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F99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F99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F9900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054894" y="1808125"/>
            <a:ext cx="2350800" cy="27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2" type="body"/>
          </p:nvPr>
        </p:nvSpPr>
        <p:spPr>
          <a:xfrm>
            <a:off x="6477744" y="1810225"/>
            <a:ext cx="2350800" cy="27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eño personalizado 2">
  <p:cSld name="AUTOLAYOUT_4">
    <p:bg>
      <p:bgPr>
        <a:solidFill>
          <a:srgbClr val="FFFFFF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5"/>
          <p:cNvSpPr txBox="1"/>
          <p:nvPr>
            <p:ph type="title"/>
          </p:nvPr>
        </p:nvSpPr>
        <p:spPr>
          <a:xfrm>
            <a:off x="4049113" y="307825"/>
            <a:ext cx="4779300" cy="14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054894" y="1808125"/>
            <a:ext cx="2350800" cy="27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6477744" y="1810225"/>
            <a:ext cx="2350800" cy="27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eño personalizado 4">
  <p:cSld name="AUTOLAYOUT_6">
    <p:bg>
      <p:bgPr>
        <a:solidFill>
          <a:srgbClr val="FFFFFF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6"/>
          <p:cNvSpPr txBox="1"/>
          <p:nvPr>
            <p:ph type="title"/>
          </p:nvPr>
        </p:nvSpPr>
        <p:spPr>
          <a:xfrm>
            <a:off x="4852825" y="233150"/>
            <a:ext cx="4016400" cy="11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4852900" y="1672727"/>
            <a:ext cx="4016400" cy="29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" name="Google Shape;46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0" name="Google Shape;50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hyperlink" Target="http://curriculumglobaleconomiasolidaria.com/enviar-herramientas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hyperlink" Target="http://curriculumglobaleconomiasolidaria.com/espanol/carta-de-principios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curriculumglobaleconomiasolidaria.com/espanol/convite-a-participar/" TargetMode="External"/><Relationship Id="rId4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curriculumglobaleconomiasolidaria.com/contacto/" TargetMode="External"/><Relationship Id="rId4" Type="http://schemas.openxmlformats.org/officeDocument/2006/relationships/hyperlink" Target="mailto:curriculumglobaleconomiasocial@gmail.com" TargetMode="External"/><Relationship Id="rId5" Type="http://schemas.openxmlformats.org/officeDocument/2006/relationships/hyperlink" Target="http://facebook.com/curriculumglobalecosocial" TargetMode="External"/><Relationship Id="rId6" Type="http://schemas.openxmlformats.org/officeDocument/2006/relationships/hyperlink" Target="http://curriculumglobaleconomiasolidaria.com/" TargetMode="External"/><Relationship Id="rId7" Type="http://schemas.openxmlformats.org/officeDocument/2006/relationships/hyperlink" Target="http://curriculumglobaleconomiasolidaria.com/" TargetMode="External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 rotWithShape="1">
          <a:blip r:embed="rId3">
            <a:alphaModFix/>
          </a:blip>
          <a:srcRect b="1606" l="0" r="0" t="1596"/>
          <a:stretch/>
        </p:blipFill>
        <p:spPr>
          <a:xfrm>
            <a:off x="5691900" y="1030221"/>
            <a:ext cx="3137946" cy="3037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7425" y="942975"/>
            <a:ext cx="2350800" cy="3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b="1" lang="es-419" sz="3000">
                <a:latin typeface="Caveat"/>
                <a:ea typeface="Caveat"/>
                <a:cs typeface="Caveat"/>
                <a:sym typeface="Caveat"/>
              </a:rPr>
              <a:t>Campaign for a Global Curriculum of Social Solidarity Economy</a:t>
            </a:r>
            <a:endParaRPr b="1"/>
          </a:p>
        </p:txBody>
      </p:sp>
      <p:sp>
        <p:nvSpPr>
          <p:cNvPr id="89" name="Google Shape;89;p18"/>
          <p:cNvSpPr txBox="1"/>
          <p:nvPr>
            <p:ph idx="2" type="body"/>
          </p:nvPr>
        </p:nvSpPr>
        <p:spPr>
          <a:xfrm>
            <a:off x="2745898" y="942975"/>
            <a:ext cx="2350800" cy="37247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rPr b="1" lang="es-419" sz="1800">
                <a:latin typeface="Caveat"/>
                <a:ea typeface="Caveat"/>
                <a:cs typeface="Caveat"/>
                <a:sym typeface="Caveat"/>
              </a:rPr>
              <a:t>It is an initiative of networks, social organizations, social movements, universities, schools and other institutions, which seek to join, at a global level, the  counterhegemonic educational struggle in face of the capitalist economic system.</a:t>
            </a:r>
            <a:br>
              <a:rPr b="1" lang="es-419" sz="1800">
                <a:latin typeface="Caveat"/>
                <a:ea typeface="Caveat"/>
                <a:cs typeface="Caveat"/>
                <a:sym typeface="Caveat"/>
              </a:rPr>
            </a:br>
            <a:endParaRPr b="1" sz="18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249425"/>
            <a:ext cx="80541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s-419" sz="30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What are the objectives</a:t>
            </a:r>
            <a:endParaRPr b="1" sz="30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507024"/>
            <a:ext cx="3999900" cy="36364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200"/>
              <a:buNone/>
            </a:pPr>
            <a:r>
              <a:rPr b="1" lang="es-419" sz="18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Articulate a pedagogy of the ‘other economies’ which exists in the five continents and is  embedded in curricula, didactic proposals, knowledge, epistemologies, methodologies, sciences, learning-teaching and practices of formal, nonformal and informal education; </a:t>
            </a:r>
            <a:r>
              <a:rPr lang="es-419" sz="18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it is developed in schools, universities, social movements, cooperatives, unions, associations, indigenous, Afro-descendant, peasant communities in the construction of a fair, sustainable, non-capitalist economy. </a:t>
            </a:r>
            <a:br>
              <a:rPr lang="es-419">
                <a:solidFill>
                  <a:schemeClr val="dk2"/>
                </a:solidFill>
              </a:rPr>
            </a:br>
            <a:r>
              <a:rPr lang="es-419">
                <a:solidFill>
                  <a:schemeClr val="dk2"/>
                </a:solidFill>
              </a:rPr>
              <a:t> </a:t>
            </a:r>
            <a:br>
              <a:rPr lang="es-419">
                <a:solidFill>
                  <a:schemeClr val="dk2"/>
                </a:solidFill>
              </a:rPr>
            </a:br>
            <a:br>
              <a:rPr lang="es-419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</p:txBody>
      </p:sp>
      <p:sp>
        <p:nvSpPr>
          <p:cNvPr id="96" name="Google Shape;96;p19"/>
          <p:cNvSpPr txBox="1"/>
          <p:nvPr>
            <p:ph idx="2" type="body"/>
          </p:nvPr>
        </p:nvSpPr>
        <p:spPr>
          <a:xfrm>
            <a:off x="4832400" y="1507024"/>
            <a:ext cx="3999900" cy="36364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s-419" sz="18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Foster dialogue among the most diverse kinds of knowledge, circulating in territories of urban and rural areas - scientific, humanistic, popular, traditional- ; </a:t>
            </a:r>
            <a:r>
              <a:rPr lang="es-419" sz="18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rescuing the basic principles of popular education and historical educational experiences from the social solidarity economy movement; also strengthening the global citizenship’s movement of transition for a planetary civilization, based on the values of “Good Living”(Bien Vivir), solidarity and respect for Mother Nature (Pachamama) 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descr="Marca de seleção" id="97" name="Google Shape;9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857" y="1697107"/>
            <a:ext cx="188843" cy="1888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ca de seleção" id="98" name="Google Shape;9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3557" y="1697106"/>
            <a:ext cx="188843" cy="188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 rotWithShape="1">
          <a:blip r:embed="rId3">
            <a:alphaModFix/>
          </a:blip>
          <a:srcRect b="12680" l="0" r="0" t="12680"/>
          <a:stretch/>
        </p:blipFill>
        <p:spPr>
          <a:xfrm>
            <a:off x="-337272" y="0"/>
            <a:ext cx="3445526" cy="2571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/>
          <p:cNvPicPr preferRelativeResize="0"/>
          <p:nvPr/>
        </p:nvPicPr>
        <p:blipFill rotWithShape="1">
          <a:blip r:embed="rId4">
            <a:alphaModFix/>
          </a:blip>
          <a:srcRect b="0" l="23203" r="23203" t="0"/>
          <a:stretch/>
        </p:blipFill>
        <p:spPr>
          <a:xfrm>
            <a:off x="-337275" y="2571750"/>
            <a:ext cx="3445526" cy="257175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/>
          <p:nvPr>
            <p:ph type="title"/>
          </p:nvPr>
        </p:nvSpPr>
        <p:spPr>
          <a:xfrm>
            <a:off x="4049125" y="307825"/>
            <a:ext cx="4779300" cy="48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s-419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What the Campaign does...</a:t>
            </a:r>
            <a:endParaRPr b="1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285175" y="950850"/>
            <a:ext cx="2802300" cy="38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s-419" sz="1800">
                <a:latin typeface="Caveat"/>
                <a:ea typeface="Caveat"/>
                <a:cs typeface="Caveat"/>
                <a:sym typeface="Caveat"/>
              </a:rPr>
              <a:t>➔An Interactive Map with Socioeco.org where we can all upload pedagogical</a:t>
            </a:r>
            <a:br>
              <a:rPr b="1" lang="es-419" sz="1800">
                <a:latin typeface="Caveat"/>
                <a:ea typeface="Caveat"/>
                <a:cs typeface="Caveat"/>
                <a:sym typeface="Caveat"/>
              </a:rPr>
            </a:br>
            <a:r>
              <a:rPr b="1" lang="es-419" sz="1800" u="sng">
                <a:solidFill>
                  <a:schemeClr val="hlink"/>
                </a:solidFill>
                <a:latin typeface="Caveat"/>
                <a:ea typeface="Caveat"/>
                <a:cs typeface="Caveat"/>
                <a:sym typeface="Caveat"/>
                <a:hlinkClick r:id="rId5"/>
              </a:rPr>
              <a:t>http://curriculumglobaleconomiasolidaria.com/enviar-herramientas/</a:t>
            </a:r>
            <a:r>
              <a:rPr b="1" lang="es-419" sz="1800">
                <a:latin typeface="Caveat"/>
                <a:ea typeface="Caveat"/>
                <a:cs typeface="Caveat"/>
                <a:sym typeface="Caveat"/>
              </a:rPr>
              <a:t> </a:t>
            </a:r>
            <a:endParaRPr b="1" sz="1800">
              <a:latin typeface="Caveat"/>
              <a:ea typeface="Caveat"/>
              <a:cs typeface="Caveat"/>
              <a:sym typeface="Caveat"/>
            </a:endParaRPr>
          </a:p>
          <a:p>
            <a:pPr indent="-342900" lvl="0" marL="3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veat"/>
              <a:buChar char="➔"/>
            </a:pPr>
            <a:r>
              <a:rPr b="1" lang="es-419" sz="1800">
                <a:latin typeface="Caveat"/>
                <a:ea typeface="Caveat"/>
                <a:cs typeface="Caveat"/>
                <a:sym typeface="Caveat"/>
              </a:rPr>
              <a:t>actions in the framework of the confluence of the World Social Forum of the Transformative Economies to be held in Barcelona 2020</a:t>
            </a:r>
            <a:endParaRPr b="1" sz="18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br>
              <a:rPr b="1" lang="es-419"/>
            </a:br>
            <a:br>
              <a:rPr b="1" lang="es-419"/>
            </a:br>
            <a:endParaRPr b="1"/>
          </a:p>
        </p:txBody>
      </p:sp>
      <p:sp>
        <p:nvSpPr>
          <p:cNvPr id="107" name="Google Shape;107;p20"/>
          <p:cNvSpPr txBox="1"/>
          <p:nvPr>
            <p:ph idx="2" type="body"/>
          </p:nvPr>
        </p:nvSpPr>
        <p:spPr>
          <a:xfrm>
            <a:off x="6087475" y="795025"/>
            <a:ext cx="2920800" cy="42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419" sz="1800">
                <a:latin typeface="Caveat"/>
                <a:ea typeface="Caveat"/>
                <a:cs typeface="Caveat"/>
                <a:sym typeface="Caveat"/>
              </a:rPr>
              <a:t>➔ Face-to-face Meetings</a:t>
            </a:r>
            <a:br>
              <a:rPr b="1" lang="es-419" sz="1800">
                <a:latin typeface="Caveat"/>
                <a:ea typeface="Caveat"/>
                <a:cs typeface="Caveat"/>
                <a:sym typeface="Caveat"/>
              </a:rPr>
            </a:br>
            <a:r>
              <a:rPr b="1" lang="es-419" sz="1800" u="sng">
                <a:solidFill>
                  <a:srgbClr val="00717D"/>
                </a:solidFill>
                <a:latin typeface="Caveat"/>
                <a:ea typeface="Caveat"/>
                <a:cs typeface="Caveat"/>
                <a:sym typeface="Caveat"/>
              </a:rPr>
              <a:t>2017</a:t>
            </a:r>
            <a:r>
              <a:rPr b="1" lang="es-419" sz="1800">
                <a:solidFill>
                  <a:srgbClr val="00717D"/>
                </a:solidFill>
                <a:latin typeface="Caveat"/>
                <a:ea typeface="Caveat"/>
                <a:cs typeface="Caveat"/>
                <a:sym typeface="Caveat"/>
              </a:rPr>
              <a:t>-</a:t>
            </a:r>
            <a:r>
              <a:rPr b="1" lang="es-419">
                <a:latin typeface="Caveat"/>
                <a:ea typeface="Caveat"/>
                <a:cs typeface="Caveat"/>
                <a:sym typeface="Caveat"/>
              </a:rPr>
              <a:t> March: Rio , Brasil (CECIP)</a:t>
            </a:r>
            <a:endParaRPr/>
          </a:p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419">
                <a:latin typeface="Caveat"/>
                <a:ea typeface="Caveat"/>
                <a:cs typeface="Caveat"/>
                <a:sym typeface="Caveat"/>
              </a:rPr>
              <a:t>August: Puebla- Mexico (BUAP)</a:t>
            </a:r>
            <a:endParaRPr/>
          </a:p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419" sz="1800" u="sng">
                <a:solidFill>
                  <a:srgbClr val="00717D"/>
                </a:solidFill>
                <a:latin typeface="Caveat"/>
                <a:ea typeface="Caveat"/>
                <a:cs typeface="Caveat"/>
                <a:sym typeface="Caveat"/>
              </a:rPr>
              <a:t>2018</a:t>
            </a:r>
            <a:r>
              <a:rPr b="1" lang="es-419" sz="1800" u="sng">
                <a:latin typeface="Caveat"/>
                <a:ea typeface="Caveat"/>
                <a:cs typeface="Caveat"/>
                <a:sym typeface="Caveat"/>
              </a:rPr>
              <a:t>-</a:t>
            </a:r>
            <a:r>
              <a:rPr b="1" lang="es-419">
                <a:latin typeface="Caveat"/>
                <a:ea typeface="Caveat"/>
                <a:cs typeface="Caveat"/>
                <a:sym typeface="Caveat"/>
              </a:rPr>
              <a:t> May: Barcelona-Spain (EduAlter) May: Bogotá- Colombia (Univ. Coop. Colombia) December: Nairobi- Kenya (Amani Kibera) </a:t>
            </a:r>
            <a:endParaRPr b="1">
              <a:latin typeface="Caveat"/>
              <a:ea typeface="Caveat"/>
              <a:cs typeface="Caveat"/>
              <a:sym typeface="Caveat"/>
            </a:endParaRPr>
          </a:p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419" sz="1800" u="sng">
                <a:solidFill>
                  <a:srgbClr val="4A86E8"/>
                </a:solidFill>
                <a:latin typeface="Caveat"/>
                <a:ea typeface="Caveat"/>
                <a:cs typeface="Caveat"/>
                <a:sym typeface="Caveat"/>
              </a:rPr>
              <a:t>2019</a:t>
            </a:r>
            <a:r>
              <a:rPr lang="es-419" sz="18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 2019: Barcelona World Social Forum of Transformative Economies, Argentina 8th Forum Towards Another Economy, Belgrade Education for global citizenship; recalibrating the actions of global civil society</a:t>
            </a:r>
            <a:endParaRPr sz="18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1"/>
          <p:cNvPicPr preferRelativeResize="0"/>
          <p:nvPr/>
        </p:nvPicPr>
        <p:blipFill rotWithShape="1">
          <a:blip r:embed="rId3">
            <a:alphaModFix/>
          </a:blip>
          <a:srcRect b="0" l="12321" r="12313" t="0"/>
          <a:stretch/>
        </p:blipFill>
        <p:spPr>
          <a:xfrm>
            <a:off x="3" y="0"/>
            <a:ext cx="3445526" cy="2571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 rotWithShape="1">
          <a:blip r:embed="rId4">
            <a:alphaModFix/>
          </a:blip>
          <a:srcRect b="0" l="17645" r="17645" t="0"/>
          <a:stretch/>
        </p:blipFill>
        <p:spPr>
          <a:xfrm>
            <a:off x="0" y="2571750"/>
            <a:ext cx="3445526" cy="257175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 txBox="1"/>
          <p:nvPr>
            <p:ph type="title"/>
          </p:nvPr>
        </p:nvSpPr>
        <p:spPr>
          <a:xfrm>
            <a:off x="4049113" y="307825"/>
            <a:ext cx="4779300" cy="75543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s-419" sz="36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What the campaign does …</a:t>
            </a:r>
            <a:r>
              <a:rPr b="1" lang="es-419" sz="3600">
                <a:latin typeface="Caveat"/>
                <a:ea typeface="Caveat"/>
                <a:cs typeface="Caveat"/>
                <a:sym typeface="Caveat"/>
              </a:rPr>
              <a:t> </a:t>
            </a:r>
            <a:endParaRPr b="1" sz="36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608323" y="1311544"/>
            <a:ext cx="2350800" cy="27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s-419" sz="1800">
                <a:latin typeface="Caveat"/>
                <a:ea typeface="Caveat"/>
                <a:cs typeface="Caveat"/>
                <a:sym typeface="Caveat"/>
              </a:rPr>
              <a:t>➔Webinar Meetings with the coordinating team , to make  collective decisions on  initiatives and proposals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br>
              <a:rPr b="1" lang="es-419"/>
            </a:br>
            <a:br>
              <a:rPr b="1" lang="es-419"/>
            </a:br>
            <a:endParaRPr b="1"/>
          </a:p>
        </p:txBody>
      </p:sp>
      <p:sp>
        <p:nvSpPr>
          <p:cNvPr id="116" name="Google Shape;116;p21"/>
          <p:cNvSpPr txBox="1"/>
          <p:nvPr>
            <p:ph idx="2" type="body"/>
          </p:nvPr>
        </p:nvSpPr>
        <p:spPr>
          <a:xfrm>
            <a:off x="5959123" y="1311543"/>
            <a:ext cx="2350800" cy="2768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s-419" sz="1800">
                <a:latin typeface="Caveat"/>
                <a:ea typeface="Caveat"/>
                <a:cs typeface="Caveat"/>
                <a:sym typeface="Caveat"/>
              </a:rPr>
              <a:t>➔Charter of Principles in 4 languages – it has  17 principles so far;  and those principles are put into consideration in  the  meetings </a:t>
            </a:r>
            <a:r>
              <a:rPr b="1" lang="es-419" sz="1800" u="sng">
                <a:solidFill>
                  <a:schemeClr val="hlink"/>
                </a:solidFill>
                <a:latin typeface="Caveat"/>
                <a:ea typeface="Caveat"/>
                <a:cs typeface="Caveat"/>
                <a:sym typeface="Caveat"/>
                <a:hlinkClick r:id="rId5"/>
              </a:rPr>
              <a:t>http://curriculumglobaleconomiasolidaria.com/espanol/carta-de-principios/</a:t>
            </a:r>
            <a:endParaRPr b="1" sz="1800">
              <a:latin typeface="Caveat"/>
              <a:ea typeface="Caveat"/>
              <a:cs typeface="Caveat"/>
              <a:sym typeface="Caveat"/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b="1" lang="es-419" sz="1800">
                <a:latin typeface="Caveat"/>
                <a:ea typeface="Caveat"/>
                <a:cs typeface="Caveat"/>
                <a:sym typeface="Caveat"/>
              </a:rPr>
            </a:br>
            <a:endParaRPr b="1" sz="18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4049113" y="79225"/>
            <a:ext cx="4779300" cy="89481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s-419" sz="3600">
                <a:latin typeface="Caveat"/>
                <a:ea typeface="Caveat"/>
                <a:cs typeface="Caveat"/>
                <a:sym typeface="Caveat"/>
              </a:rPr>
              <a:t>Who can participate? How?</a:t>
            </a:r>
            <a:endParaRPr b="1" sz="36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4049113" y="1201799"/>
            <a:ext cx="2350800" cy="27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419" sz="1800">
                <a:latin typeface="Caveat"/>
                <a:ea typeface="Caveat"/>
                <a:cs typeface="Caveat"/>
                <a:sym typeface="Caveat"/>
              </a:rPr>
              <a:t>Who? </a:t>
            </a:r>
            <a:br>
              <a:rPr b="1" lang="es-419" sz="1800">
                <a:latin typeface="Caveat"/>
                <a:ea typeface="Caveat"/>
                <a:cs typeface="Caveat"/>
                <a:sym typeface="Caveat"/>
              </a:rPr>
            </a:br>
            <a:r>
              <a:rPr b="1" lang="es-419" sz="1800">
                <a:latin typeface="Caveat"/>
                <a:ea typeface="Caveat"/>
                <a:cs typeface="Caveat"/>
                <a:sym typeface="Caveat"/>
              </a:rPr>
              <a:t>All of us. Groups that perform transformative educational actions, representing real praxis</a:t>
            </a:r>
            <a:br>
              <a:rPr b="1" lang="es-419" sz="1800">
                <a:latin typeface="Caveat"/>
                <a:ea typeface="Caveat"/>
                <a:cs typeface="Caveat"/>
                <a:sym typeface="Caveat"/>
              </a:rPr>
            </a:br>
            <a:r>
              <a:rPr b="1" lang="es-419" sz="1800" u="sng">
                <a:solidFill>
                  <a:schemeClr val="hlink"/>
                </a:solidFill>
                <a:latin typeface="Caveat"/>
                <a:ea typeface="Caveat"/>
                <a:cs typeface="Caveat"/>
                <a:sym typeface="Caveat"/>
                <a:hlinkClick r:id="rId3"/>
              </a:rPr>
              <a:t>http://curriculumglobaleconomiasolidaria.com/espanol/convite-a-participar/</a:t>
            </a:r>
            <a:endParaRPr b="1" sz="18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3" name="Google Shape;123;p22"/>
          <p:cNvSpPr txBox="1"/>
          <p:nvPr>
            <p:ph idx="2" type="body"/>
          </p:nvPr>
        </p:nvSpPr>
        <p:spPr>
          <a:xfrm>
            <a:off x="6438763" y="1201799"/>
            <a:ext cx="2350800" cy="35391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419" sz="1800">
                <a:latin typeface="Caveat"/>
                <a:ea typeface="Caveat"/>
                <a:cs typeface="Caveat"/>
                <a:sym typeface="Caveat"/>
              </a:rPr>
              <a:t>How? </a:t>
            </a:r>
            <a:br>
              <a:rPr b="1" lang="es-419" sz="1800">
                <a:latin typeface="Caveat"/>
                <a:ea typeface="Caveat"/>
                <a:cs typeface="Caveat"/>
                <a:sym typeface="Caveat"/>
              </a:rPr>
            </a:br>
            <a:r>
              <a:rPr b="1" lang="es-419" sz="1800">
                <a:latin typeface="Caveat"/>
                <a:ea typeface="Caveat"/>
                <a:cs typeface="Caveat"/>
                <a:sym typeface="Caveat"/>
              </a:rPr>
              <a:t>- Participating in the Working Commissions/ Teams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419" sz="1800">
                <a:latin typeface="Caveat"/>
                <a:ea typeface="Caveat"/>
                <a:cs typeface="Caveat"/>
                <a:sym typeface="Caveat"/>
              </a:rPr>
              <a:t>- Uploading material to the Interactive Map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419" sz="1800">
                <a:latin typeface="Caveat"/>
                <a:ea typeface="Caveat"/>
                <a:cs typeface="Caveat"/>
                <a:sym typeface="Caveat"/>
              </a:rPr>
              <a:t>- Organizing face-to-face meetings </a:t>
            </a:r>
            <a:br>
              <a:rPr b="1" lang="es-419" sz="1800">
                <a:latin typeface="Caveat"/>
                <a:ea typeface="Caveat"/>
                <a:cs typeface="Caveat"/>
                <a:sym typeface="Caveat"/>
              </a:rPr>
            </a:br>
            <a:r>
              <a:rPr b="1" lang="es-419" sz="1800">
                <a:latin typeface="Caveat"/>
                <a:ea typeface="Caveat"/>
                <a:cs typeface="Caveat"/>
                <a:sym typeface="Caveat"/>
              </a:rPr>
              <a:t>- Spreading the initiative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419" sz="1800">
                <a:latin typeface="Caveat"/>
                <a:ea typeface="Caveat"/>
                <a:cs typeface="Caveat"/>
                <a:sym typeface="Caveat"/>
              </a:rPr>
              <a:t>- Producing material to communicate the Campaign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8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br>
              <a:rPr lang="es-419"/>
            </a:br>
            <a:br>
              <a:rPr lang="es-419"/>
            </a:b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3744312" cy="3744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3"/>
          <p:cNvPicPr preferRelativeResize="0"/>
          <p:nvPr/>
        </p:nvPicPr>
        <p:blipFill rotWithShape="1">
          <a:blip r:embed="rId3">
            <a:alphaModFix/>
          </a:blip>
          <a:srcRect b="0" l="5554" r="5555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3"/>
          <p:cNvSpPr txBox="1"/>
          <p:nvPr>
            <p:ph type="title"/>
          </p:nvPr>
        </p:nvSpPr>
        <p:spPr>
          <a:xfrm>
            <a:off x="4852825" y="233150"/>
            <a:ext cx="4016400" cy="11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br>
              <a:rPr lang="es-419">
                <a:latin typeface="Caveat"/>
                <a:ea typeface="Caveat"/>
                <a:cs typeface="Caveat"/>
                <a:sym typeface="Caveat"/>
              </a:rPr>
            </a:br>
            <a:r>
              <a:rPr lang="es-419">
                <a:latin typeface="Caveat"/>
                <a:ea typeface="Caveat"/>
                <a:cs typeface="Caveat"/>
                <a:sym typeface="Caveat"/>
              </a:rPr>
              <a:t>Working Commissions	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4852900" y="1672727"/>
            <a:ext cx="4016400" cy="29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s-419" sz="2400">
                <a:latin typeface="Caveat"/>
                <a:ea typeface="Caveat"/>
                <a:cs typeface="Caveat"/>
                <a:sym typeface="Caveat"/>
              </a:rPr>
              <a:t>➢Communication Team	</a:t>
            </a:r>
            <a:endParaRPr/>
          </a:p>
          <a:p>
            <a:pPr indent="0" lvl="0" marL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s-419" sz="2400">
                <a:latin typeface="Caveat"/>
                <a:ea typeface="Caveat"/>
                <a:cs typeface="Caveat"/>
                <a:sym typeface="Caveat"/>
              </a:rPr>
              <a:t>➢Financial Funding Team</a:t>
            </a:r>
            <a:endParaRPr/>
          </a:p>
          <a:p>
            <a:pPr indent="0" lvl="0" marL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s-419" sz="2400">
                <a:latin typeface="Caveat"/>
                <a:ea typeface="Caveat"/>
                <a:cs typeface="Caveat"/>
                <a:sym typeface="Caveat"/>
              </a:rPr>
              <a:t>➢Charter of Principles Team</a:t>
            </a:r>
            <a:endParaRPr/>
          </a:p>
          <a:p>
            <a:pPr indent="0" lvl="0" marL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s-419" sz="2400">
                <a:latin typeface="Caveat"/>
                <a:ea typeface="Caveat"/>
                <a:cs typeface="Caveat"/>
                <a:sym typeface="Caveat"/>
              </a:rPr>
              <a:t>➢Systematization Team</a:t>
            </a:r>
            <a:endParaRPr/>
          </a:p>
          <a:p>
            <a:pPr indent="0" lvl="0" marL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s-419" sz="2400">
                <a:latin typeface="Caveat"/>
                <a:ea typeface="Caveat"/>
                <a:cs typeface="Caveat"/>
                <a:sym typeface="Caveat"/>
              </a:rPr>
              <a:t>➢Mobilization Team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8E7CC3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 sz="3000">
                <a:latin typeface="Caveat"/>
                <a:ea typeface="Caveat"/>
                <a:cs typeface="Caveat"/>
                <a:sym typeface="Caveat"/>
              </a:rPr>
              <a:t>Join the Campaign: </a:t>
            </a:r>
            <a:br>
              <a:rPr lang="es-419" sz="3000">
                <a:latin typeface="Caveat"/>
                <a:ea typeface="Caveat"/>
                <a:cs typeface="Caveat"/>
                <a:sym typeface="Caveat"/>
              </a:rPr>
            </a:br>
            <a:r>
              <a:rPr lang="es-419" sz="3000" u="sng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  <a:hlinkClick r:id="rId3"/>
              </a:rPr>
              <a:t>http://curriculumglobaleconomiasolidaria.com/contacto/</a:t>
            </a:r>
            <a:endParaRPr sz="30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37" name="Google Shape;137;p2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38" name="Google Shape;138;p24"/>
          <p:cNvSpPr txBox="1"/>
          <p:nvPr>
            <p:ph idx="1" type="subTitle"/>
          </p:nvPr>
        </p:nvSpPr>
        <p:spPr>
          <a:xfrm>
            <a:off x="265500" y="2803075"/>
            <a:ext cx="4045200" cy="8644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s-419" sz="14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Email: </a:t>
            </a:r>
            <a:r>
              <a:rPr b="1" lang="es-419" sz="1400" u="sng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  <a:hlinkClick r:id="rId4"/>
              </a:rPr>
              <a:t>curriculumglobaleconomiasocial@gmail.com</a:t>
            </a:r>
            <a:br>
              <a:rPr b="1" lang="es-419" sz="14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b="1" lang="es-419" sz="14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Facebook: </a:t>
            </a:r>
            <a:r>
              <a:rPr b="1" lang="es-419" sz="1400" u="sng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  <a:hlinkClick r:id="rId5"/>
              </a:rPr>
              <a:t>Http://facebook.com/curriculumglobalecosocial</a:t>
            </a:r>
            <a:endParaRPr b="1" sz="14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s-419" sz="14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Site: </a:t>
            </a:r>
            <a:r>
              <a:rPr b="1" lang="es-419" sz="1400" u="sng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  <a:hlinkClick r:id="rId6"/>
              </a:rPr>
              <a:t>Http://curriculumglobaleconomiasolidaria.com</a:t>
            </a:r>
            <a:br>
              <a:rPr b="1" lang="es-419" sz="14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</a:br>
            <a:endParaRPr b="1" sz="14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 u="sng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  <a:hlinkClick r:id="rId7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139" name="Google Shape;139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49036" y="0"/>
            <a:ext cx="389964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