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5">
  <p:cSld name="AUTOLAYOUT_9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2745898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AUTOLAYOUT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3"/>
          <p:cNvGrpSpPr/>
          <p:nvPr/>
        </p:nvGrpSpPr>
        <p:grpSpPr>
          <a:xfrm>
            <a:off x="0" y="0"/>
            <a:ext cx="9144000" cy="1277100"/>
            <a:chOff x="0" y="0"/>
            <a:chExt cx="9144000" cy="12771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9144000" cy="12771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78025"/>
            <a:ext cx="805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3">
  <p:cSld name="AUTOLAYOUT_7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2">
  <p:cSld name="AUTOLAYOUT_4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 4">
  <p:cSld name="AUTOLAYOUT_6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hyperlink" Target="http://curriculumglobaleconomiasolidaria.com/enviar-herramienta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hyperlink" Target="http://curriculumglobaleconomiasolidaria.com/espanol/carta-de-principio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http://curriculumglobaleconomiasolidaria.com/" TargetMode="External"/><Relationship Id="rId5" Type="http://schemas.openxmlformats.org/officeDocument/2006/relationships/hyperlink" Target="http://facebook.com/curriculumglobalecosocial" TargetMode="External"/><Relationship Id="rId6" Type="http://schemas.openxmlformats.org/officeDocument/2006/relationships/hyperlink" Target="http://facebook.com/curriculumglobalecosocial" TargetMode="External"/><Relationship Id="rId7" Type="http://schemas.openxmlformats.org/officeDocument/2006/relationships/hyperlink" Target="http://curriculumglobaleconomiasolidaria.com/" TargetMode="External"/><Relationship Id="rId8" Type="http://schemas.openxmlformats.org/officeDocument/2006/relationships/hyperlink" Target="http://curriculumglobaleconomiasolidar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606" l="0" r="0" t="1596"/>
          <a:stretch/>
        </p:blipFill>
        <p:spPr>
          <a:xfrm>
            <a:off x="5691900" y="1030221"/>
            <a:ext cx="3137946" cy="30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es-419" sz="3000">
                <a:latin typeface="Caveat"/>
                <a:ea typeface="Caveat"/>
                <a:cs typeface="Caveat"/>
                <a:sym typeface="Caveat"/>
              </a:rPr>
              <a:t>Campaña por un Currículum Global de la Economía Social Solidaria</a:t>
            </a:r>
            <a:endParaRPr b="1" sz="3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2745898" y="942975"/>
            <a:ext cx="2350800" cy="3724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es una iniciativa de redes,  organizaciones y movimientos sociales, universidades, escuelas y otras instituciones que a nivel global buscan unir las luchas educativas contrahegemónicas al sistema económico capitalista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49425"/>
            <a:ext cx="8054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419" sz="3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cuáles son los objetivos </a:t>
            </a:r>
            <a:endParaRPr b="1" sz="3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507024"/>
            <a:ext cx="3999900" cy="363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b="1"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articular pedagogías de las otras economías que existen en los cinco continentes y pueden estar en planes de estudios, propuestas didácticas, saberes, epistemologías, metodologías, ciencias, aprendizajes, enseñanzas y prácticas de educación formal, no formal e informal, </a:t>
            </a:r>
            <a:r>
              <a:rPr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desarrolladas en escuelas, universidades, movimientos sociales, cooperativas, sindicatos, asociaciones, comunidades campesino indígenas y afrodescendientes, en la construcción de una economía justa, sostenible, no capitalista.</a:t>
            </a:r>
            <a:br>
              <a:rPr lang="es-419">
                <a:solidFill>
                  <a:schemeClr val="dk2"/>
                </a:solidFill>
              </a:rPr>
            </a:br>
            <a:br>
              <a:rPr lang="es-419">
                <a:solidFill>
                  <a:schemeClr val="dk2"/>
                </a:solidFill>
              </a:rPr>
            </a:br>
            <a:r>
              <a:rPr lang="es-419">
                <a:solidFill>
                  <a:schemeClr val="dk2"/>
                </a:solidFill>
              </a:rPr>
              <a:t> </a:t>
            </a:r>
            <a:br>
              <a:rPr lang="es-419">
                <a:solidFill>
                  <a:schemeClr val="dk2"/>
                </a:solidFill>
              </a:rPr>
            </a:br>
            <a:br>
              <a:rPr lang="es-419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832400" y="1507024"/>
            <a:ext cx="3999900" cy="363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dialogar entre la diversidad de saberes, científico humanístico, y los saberes populares tradicionales urbanos campesinos provincianos que circulan en los territorios </a:t>
            </a:r>
            <a:r>
              <a:rPr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rescatando los fundamentos de la educación popular y las experiencias educativas históricas del movimiento de economía social solidaria ,</a:t>
            </a:r>
            <a:br>
              <a:rPr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419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fortaleciendo el movimiento global de ciudadanía en la dirección de una civilización planetaria  basada en los principios del Bien Vivir, de la solidaridad y del respecto a la Madre Naturaleza.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Marca de seleção" id="97" name="Google Shape;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57" y="1697107"/>
            <a:ext cx="188843" cy="188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seleção"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557" y="1697106"/>
            <a:ext cx="188843" cy="18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2680" l="0" r="0" t="1268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23203" r="23203" t="0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4054900" y="307825"/>
            <a:ext cx="47793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-419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qué hace la Campaña……. </a:t>
            </a:r>
            <a:endParaRPr b="1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532275" y="1119500"/>
            <a:ext cx="3034500" cy="4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un Mapa interactivo con Socioeco.org donde todxs podemos subir herramientas pedagógicas</a:t>
            </a:r>
            <a:r>
              <a:rPr b="1" lang="es-419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http://curriculumglobaleconomiasolidaria.com/enviar-herramientas/</a:t>
            </a: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 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acciones en el marco de confluencia del Foro Social Mundial de las Economías Transformadoras a realizarse en Barcelona 2020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br>
              <a:rPr b="1" lang="es-419"/>
            </a:br>
            <a:br>
              <a:rPr b="1" lang="es-419"/>
            </a:br>
            <a:endParaRPr b="1"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6676525" y="1119498"/>
            <a:ext cx="2350800" cy="3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Char char="➔"/>
            </a:pPr>
            <a:r>
              <a:rPr b="1" lang="es-419">
                <a:latin typeface="Caveat"/>
                <a:ea typeface="Caveat"/>
                <a:cs typeface="Caveat"/>
                <a:sym typeface="Caveat"/>
              </a:rPr>
              <a:t>encuentros presenciales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es-419">
                <a:latin typeface="Caveat"/>
                <a:ea typeface="Caveat"/>
                <a:cs typeface="Caveat"/>
                <a:sym typeface="Caveat"/>
              </a:rPr>
              <a:t>2017 - Agosto : Puebla, Mexico (BUAP)</a:t>
            </a:r>
            <a:br>
              <a:rPr b="1" lang="es-419">
                <a:latin typeface="Caveat"/>
                <a:ea typeface="Caveat"/>
                <a:cs typeface="Caveat"/>
                <a:sym typeface="Caveat"/>
              </a:rPr>
            </a:br>
            <a:r>
              <a:rPr b="1" lang="es-419">
                <a:latin typeface="Caveat"/>
                <a:ea typeface="Caveat"/>
                <a:cs typeface="Caveat"/>
                <a:sym typeface="Caveat"/>
              </a:rPr>
              <a:t>2018- Barcelona- Esp. (EduAlter) Bogotá – Colombia (Univ. Coop. Colombia) Diciembre: Nairobi - Quénia (Amani Kibera)  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es-419">
                <a:latin typeface="Caveat"/>
                <a:ea typeface="Caveat"/>
                <a:cs typeface="Caveat"/>
                <a:sym typeface="Caveat"/>
              </a:rPr>
              <a:t>2019:</a:t>
            </a:r>
            <a:r>
              <a:rPr b="1" lang="es-419">
                <a:latin typeface="Caveat"/>
                <a:ea typeface="Caveat"/>
                <a:cs typeface="Caveat"/>
                <a:sym typeface="Caveat"/>
              </a:rPr>
              <a:t>Barcelona F</a:t>
            </a:r>
            <a:r>
              <a:rPr b="1" lang="es-419">
                <a:latin typeface="Caveat"/>
                <a:ea typeface="Caveat"/>
                <a:cs typeface="Caveat"/>
                <a:sym typeface="Caveat"/>
              </a:rPr>
              <a:t>oro Social Mundial de las Economías Transformadoras, Argentina 8° Foro Hacia Otra Economía , Belgrado Educación para la ciudadanía global; recalibrando las acciones de la sociedad civil global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12321" r="12313" t="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17645" r="17645" t="0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type="title"/>
          </p:nvPr>
        </p:nvSpPr>
        <p:spPr>
          <a:xfrm>
            <a:off x="4049113" y="307825"/>
            <a:ext cx="4779300" cy="7554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-419" sz="3600">
                <a:latin typeface="Caveat"/>
                <a:ea typeface="Caveat"/>
                <a:cs typeface="Caveat"/>
                <a:sym typeface="Caveat"/>
              </a:rPr>
              <a:t>qué hace la Campaña……. 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608323" y="1311544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reuniones en webinar con el equipo coordinador para decidir colectivamente iniciativas y propuestas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t/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br>
              <a:rPr b="1" lang="es-419"/>
            </a:br>
            <a:br>
              <a:rPr b="1" lang="es-419"/>
            </a:br>
            <a:endParaRPr b="1"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5959123" y="1311543"/>
            <a:ext cx="2350800" cy="3388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Carta de Principios son 17 principios en 4 idiomas que se ponen a consideración en cada encuentro </a:t>
            </a:r>
            <a:r>
              <a:rPr b="1" lang="es-419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http://curriculumglobaleconomiasolidaria.com/espanol/carta-de-principios/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049113" y="792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-419" sz="3600">
                <a:latin typeface="Caveat"/>
                <a:ea typeface="Caveat"/>
                <a:cs typeface="Caveat"/>
                <a:sym typeface="Caveat"/>
              </a:rPr>
              <a:t>quiénes y cómo podemos participar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quiénes? todxs los grupos que realicen acciones  educativas que representan prácticas reales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http://curriculumglobaleconomiasolidaria.com/espanol/convite-a-participar/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6477744" y="1124424"/>
            <a:ext cx="2350800" cy="3256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cómo? participando en las Comisiones de Trabajo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subiendo material al Mapa interactivo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impulsando encuentros presenciales 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difundiendo la iniciativa </a:t>
            </a:r>
            <a:br>
              <a:rPr b="1" lang="es-419" sz="1800">
                <a:latin typeface="Caveat"/>
                <a:ea typeface="Caveat"/>
                <a:cs typeface="Caveat"/>
                <a:sym typeface="Caveat"/>
              </a:rPr>
            </a:br>
            <a:r>
              <a:rPr b="1" lang="es-419" sz="1800">
                <a:latin typeface="Caveat"/>
                <a:ea typeface="Caveat"/>
                <a:cs typeface="Caveat"/>
                <a:sym typeface="Caveat"/>
              </a:rPr>
              <a:t>produciendo material para comunicar</a:t>
            </a:r>
            <a:endParaRPr b="1"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br>
              <a:rPr lang="es-419"/>
            </a:br>
            <a:br>
              <a:rPr lang="es-419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4312" cy="374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5554" r="5555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>
                <a:latin typeface="Caveat"/>
                <a:ea typeface="Caveat"/>
                <a:cs typeface="Caveat"/>
                <a:sym typeface="Caveat"/>
              </a:rPr>
              <a:t>Comisiones de trabajo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Comunicación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Financiamiento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Carta de Principios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Sistematización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b="1" lang="es-419" sz="2400">
                <a:latin typeface="Caveat"/>
                <a:ea typeface="Caveat"/>
                <a:cs typeface="Caveat"/>
                <a:sym typeface="Caveat"/>
              </a:rPr>
              <a:t>Movilización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000">
                <a:latin typeface="Caveat"/>
                <a:ea typeface="Caveat"/>
                <a:cs typeface="Caveat"/>
                <a:sym typeface="Caveat"/>
              </a:rPr>
              <a:t>Adherí a la Campaña http://curriculumglobaleconomiasolidaria.com/contacto/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Email: </a:t>
            </a:r>
            <a:r>
              <a:rPr b="1" lang="es-419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curriculumglobaleconomiasocial@gmail.com</a:t>
            </a:r>
            <a:endParaRPr b="1" sz="1400" u="sng">
              <a:solidFill>
                <a:srgbClr val="000000"/>
              </a:solidFill>
              <a:latin typeface="Caveat"/>
              <a:ea typeface="Caveat"/>
              <a:cs typeface="Caveat"/>
              <a:sym typeface="Caveat"/>
              <a:hlinkClick r:id="rId4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Facebook: </a:t>
            </a:r>
            <a:r>
              <a:rPr b="1" lang="es-419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http://facebook.com/curriculumglobalecosocial</a:t>
            </a:r>
            <a:endParaRPr b="1" sz="1400" u="sng">
              <a:solidFill>
                <a:srgbClr val="000000"/>
              </a:solidFill>
              <a:latin typeface="Caveat"/>
              <a:ea typeface="Caveat"/>
              <a:cs typeface="Caveat"/>
              <a:sym typeface="Caveat"/>
              <a:hlinkClick r:id="rId6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Sitio: </a:t>
            </a:r>
            <a:r>
              <a:rPr b="1" lang="es-419" sz="1400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7"/>
              </a:rPr>
              <a:t>http://curriculumglobaleconomiasolidaria.com</a:t>
            </a:r>
            <a:endParaRPr b="1" sz="1400" u="sng">
              <a:solidFill>
                <a:srgbClr val="000000"/>
              </a:solidFill>
              <a:latin typeface="Caveat"/>
              <a:ea typeface="Caveat"/>
              <a:cs typeface="Caveat"/>
              <a:sym typeface="Caveat"/>
              <a:hlinkClick r:id="rId8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hlinkClick r:id="rId9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31976" y="-228600"/>
            <a:ext cx="38996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