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veat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Shape 52"/>
          <p:cNvGrpSpPr/>
          <p:nvPr/>
        </p:nvGrpSpPr>
        <p:grpSpPr>
          <a:xfrm>
            <a:off x="0" y="0"/>
            <a:ext cx="9144000" cy="1277100"/>
            <a:chOff x="0" y="0"/>
            <a:chExt cx="9144000" cy="1277100"/>
          </a:xfrm>
        </p:grpSpPr>
        <p:sp>
          <p:nvSpPr>
            <p:cNvPr id="53" name="Shape 53"/>
            <p:cNvSpPr/>
            <p:nvPr/>
          </p:nvSpPr>
          <p:spPr>
            <a:xfrm>
              <a:off x="0" y="0"/>
              <a:ext cx="9144000" cy="12771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8620200" y="381000"/>
              <a:ext cx="142800" cy="137700"/>
            </a:xfrm>
            <a:prstGeom prst="rect">
              <a:avLst/>
            </a:prstGeom>
            <a:solidFill>
              <a:srgbClr val="92C1E8"/>
            </a:solidFill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8477400" y="5187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78025"/>
            <a:ext cx="8054100" cy="64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507025"/>
            <a:ext cx="3999900" cy="315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rgbClr val="FF9900"/>
                </a:solidFill>
              </a:defRPr>
            </a:lvl1pPr>
            <a:lvl2pPr marL="914400" lvl="1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2pPr>
            <a:lvl3pPr marL="1371600" lvl="2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3pPr>
            <a:lvl4pPr marL="1828800" lvl="3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4pPr>
            <a:lvl5pPr marL="2286000" lvl="4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5pPr>
            <a:lvl6pPr marL="2743200" lvl="5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6pPr>
            <a:lvl7pPr marL="3200400" lvl="6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7pPr>
            <a:lvl8pPr marL="3657600" lvl="7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8pPr>
            <a:lvl9pPr marL="4114800" lvl="8" indent="-2921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832400" y="1507025"/>
            <a:ext cx="3999900" cy="315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4F7D"/>
              </a:buClr>
              <a:buSzPts val="1200"/>
              <a:buChar char="●"/>
              <a:defRPr sz="1200">
                <a:solidFill>
                  <a:srgbClr val="FF9900"/>
                </a:solidFill>
              </a:defRPr>
            </a:lvl1pPr>
            <a:lvl2pPr marL="914400" lvl="1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2pPr>
            <a:lvl3pPr marL="1371600" lvl="2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3pPr>
            <a:lvl4pPr marL="1828800" lvl="3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4pPr>
            <a:lvl5pPr marL="2286000" lvl="4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5pPr>
            <a:lvl6pPr marL="2743200" lvl="5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6pPr>
            <a:lvl7pPr marL="3200400" lvl="6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●"/>
              <a:defRPr sz="1000">
                <a:solidFill>
                  <a:srgbClr val="FF9900"/>
                </a:solidFill>
              </a:defRPr>
            </a:lvl7pPr>
            <a:lvl8pPr marL="3657600" lvl="7" indent="-2921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4F7D"/>
              </a:buClr>
              <a:buSzPts val="1000"/>
              <a:buChar char="○"/>
              <a:defRPr sz="1000">
                <a:solidFill>
                  <a:srgbClr val="FF9900"/>
                </a:solidFill>
              </a:defRPr>
            </a:lvl8pPr>
            <a:lvl9pPr marL="4114800" lvl="8" indent="-2921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4F7D"/>
              </a:buClr>
              <a:buSzPts val="1000"/>
              <a:buChar char="■"/>
              <a:defRPr sz="1000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4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054894" y="1808125"/>
            <a:ext cx="2350800" cy="27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477744" y="1810225"/>
            <a:ext cx="2350800" cy="27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4">
  <p:cSld name="AUTOLAYOUT_6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3">
  <p:cSld name="AUTOLAYOUT_7"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054894" y="1808125"/>
            <a:ext cx="2350800" cy="27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477744" y="1810225"/>
            <a:ext cx="2350800" cy="27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5">
  <p:cSld name="AUTOLAYOUT_9"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7425" y="942975"/>
            <a:ext cx="2350800" cy="31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2745898" y="942975"/>
            <a:ext cx="2350800" cy="312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curriculumglobaleconomiasolidaria.com/enviar-herramientas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urriculumglobaleconomiasolidaria.com/espanol/carta-de-principios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hyperlink" Target="http://curriculumglobaleconomiasolidaria.com/" TargetMode="External"/><Relationship Id="rId4" Type="http://schemas.openxmlformats.org/officeDocument/2006/relationships/hyperlink" Target="http://facebook.com/curriculumglobalecosoci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t="1597" b="1606"/>
          <a:stretch/>
        </p:blipFill>
        <p:spPr>
          <a:xfrm>
            <a:off x="5691900" y="1030221"/>
            <a:ext cx="3137946" cy="303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7425" y="942975"/>
            <a:ext cx="2350800" cy="31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3000" b="1" dirty="0">
                <a:latin typeface="Caveat"/>
                <a:ea typeface="Caveat"/>
                <a:cs typeface="Caveat"/>
                <a:sym typeface="Caveat"/>
              </a:rPr>
              <a:t>Campaña por un Currículum Global de la Economía Social Solidaria</a:t>
            </a:r>
            <a:endParaRPr sz="30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b="1" dirty="0"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2745898" y="942975"/>
            <a:ext cx="2350800" cy="3724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es una iniciativa de redes,  organizaciones y movimientos sociales, universidades, </a:t>
            </a:r>
            <a:r>
              <a:rPr lang="es-419" sz="1800" b="1">
                <a:latin typeface="Caveat"/>
                <a:ea typeface="Caveat"/>
                <a:cs typeface="Caveat"/>
                <a:sym typeface="Caveat"/>
              </a:rPr>
              <a:t>escuelas y </a:t>
            </a: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otras instituciones que a nivel global buscan unir las luchas educativas contrahegemónicas al sistema económico capitalista</a:t>
            </a:r>
            <a:br>
              <a:rPr lang="es-419" sz="1800" b="1" dirty="0">
                <a:latin typeface="Caveat"/>
                <a:ea typeface="Caveat"/>
                <a:cs typeface="Caveat"/>
                <a:sym typeface="Caveat"/>
              </a:rPr>
            </a:br>
            <a:endParaRPr sz="1800" b="1" dirty="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49425"/>
            <a:ext cx="8054100" cy="6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 dirty="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cuáles son los objetivos </a:t>
            </a:r>
            <a:endParaRPr sz="3000" b="1" dirty="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507024"/>
            <a:ext cx="3999900" cy="3636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800" b="1" dirty="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articular pedagogías de las otras economías que existen en los cinco continentes y pueden estar en planes de estudios, propuestas didácticas, saberes, epistemologías, metodologías, ciencias, aprendizajes, enseñanzas y prácticas de educación formal, no formal e informal, </a:t>
            </a:r>
            <a:r>
              <a:rPr lang="es-419" sz="1800" dirty="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desarrolladas en escuelas, universidades, movimientos sociales, cooperativas, sindicatos, asociaciones, comunidades campesino indígenas y afrodescendientes, en la construcción de una economía justa, sostenible, no capitalista.</a:t>
            </a:r>
            <a:br>
              <a:rPr lang="es-419" dirty="0">
                <a:solidFill>
                  <a:schemeClr val="dk2"/>
                </a:solidFill>
              </a:rPr>
            </a:br>
            <a:br>
              <a:rPr lang="es-419" dirty="0">
                <a:solidFill>
                  <a:schemeClr val="dk2"/>
                </a:solidFill>
              </a:rPr>
            </a:br>
            <a:r>
              <a:rPr lang="es-419" dirty="0">
                <a:solidFill>
                  <a:schemeClr val="dk2"/>
                </a:solidFill>
              </a:rPr>
              <a:t> </a:t>
            </a:r>
            <a:br>
              <a:rPr lang="es-419" dirty="0">
                <a:solidFill>
                  <a:schemeClr val="dk2"/>
                </a:solidFill>
              </a:rPr>
            </a:br>
            <a:br>
              <a:rPr lang="es-419" dirty="0">
                <a:solidFill>
                  <a:schemeClr val="dk2"/>
                </a:solidFill>
              </a:rPr>
            </a:br>
            <a:endParaRPr dirty="0">
              <a:solidFill>
                <a:schemeClr val="dk2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832400" y="1507024"/>
            <a:ext cx="3999900" cy="3636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dialogar entre la diversidad de saberes, científico humanístico, y los saberes populares tradicionales urbanos campesinos provincianos que circulan en los territorios </a:t>
            </a:r>
            <a:r>
              <a:rPr lang="es-419" sz="1800" dirty="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rescatando los fundamentos de la educación popular y las experiencias educativas históricas del movimiento de economía social solidaria ,</a:t>
            </a:r>
            <a:br>
              <a:rPr lang="es-419" sz="1800" dirty="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es-ES" sz="1800" dirty="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fortaleciendo el movimiento global de ciudadanía en la dirección de una civilización planetaria  basada en los principios del Bien Vivir, de la solidaridad y del respecto a la Madre Naturaleza. 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3" name="Gráfico 2" descr="Marca de seleção">
            <a:extLst>
              <a:ext uri="{FF2B5EF4-FFF2-40B4-BE49-F238E27FC236}">
                <a16:creationId xmlns:a16="http://schemas.microsoft.com/office/drawing/2014/main" id="{440ED733-FB53-4298-A103-1E085467F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857" y="1697107"/>
            <a:ext cx="188843" cy="188843"/>
          </a:xfrm>
          <a:prstGeom prst="rect">
            <a:avLst/>
          </a:prstGeom>
        </p:spPr>
      </p:pic>
      <p:pic>
        <p:nvPicPr>
          <p:cNvPr id="7" name="Gráfico 6" descr="Marca de seleção">
            <a:extLst>
              <a:ext uri="{FF2B5EF4-FFF2-40B4-BE49-F238E27FC236}">
                <a16:creationId xmlns:a16="http://schemas.microsoft.com/office/drawing/2014/main" id="{F8155120-8A9B-450E-A0F4-E0B0F965A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3557" y="1697106"/>
            <a:ext cx="188843" cy="188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t="12680" b="12680"/>
          <a:stretch/>
        </p:blipFill>
        <p:spPr>
          <a:xfrm>
            <a:off x="3" y="0"/>
            <a:ext cx="3445526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l="23204" r="23204"/>
          <a:stretch/>
        </p:blipFill>
        <p:spPr>
          <a:xfrm>
            <a:off x="0" y="2571750"/>
            <a:ext cx="3445526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049113" y="307825"/>
            <a:ext cx="4779300" cy="14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dk2"/>
                </a:solidFill>
                <a:latin typeface="Caveat"/>
                <a:ea typeface="Caveat"/>
                <a:cs typeface="Caveat"/>
                <a:sym typeface="Caveat"/>
              </a:rPr>
              <a:t>qué hace la Campaña……. </a:t>
            </a:r>
            <a:endParaRPr b="1" dirty="0">
              <a:solidFill>
                <a:schemeClr val="dk2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054894" y="1808125"/>
            <a:ext cx="2350800" cy="27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➔"/>
            </a:pP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un Mapa interactivo donde </a:t>
            </a:r>
            <a:r>
              <a:rPr lang="es-419" sz="1800" b="1" dirty="0" err="1">
                <a:latin typeface="Caveat"/>
                <a:ea typeface="Caveat"/>
                <a:cs typeface="Caveat"/>
                <a:sym typeface="Caveat"/>
              </a:rPr>
              <a:t>todxs</a:t>
            </a: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 podemos subir herramientas pedagógicas</a:t>
            </a:r>
            <a:endParaRPr sz="18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800" b="1" u="sng" dirty="0">
                <a:solidFill>
                  <a:schemeClr val="hlink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http://curriculumglobaleconomiasolidaria.com/enviar-herramientas/</a:t>
            </a: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 </a:t>
            </a:r>
            <a:endParaRPr sz="18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s-419" b="1" dirty="0"/>
            </a:br>
            <a:br>
              <a:rPr lang="es-419" b="1" dirty="0"/>
            </a:br>
            <a:endParaRPr b="1"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676526" y="1919554"/>
            <a:ext cx="2350800" cy="2657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Caveat"/>
              <a:buChar char="➔"/>
            </a:pPr>
            <a:r>
              <a:rPr lang="es-419" b="1" dirty="0">
                <a:latin typeface="Caveat"/>
                <a:ea typeface="Caveat"/>
                <a:cs typeface="Caveat"/>
                <a:sym typeface="Caveat"/>
              </a:rPr>
              <a:t>encuentros presenciales</a:t>
            </a:r>
            <a:endParaRPr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es-419" b="1" dirty="0">
                <a:latin typeface="Caveat"/>
                <a:ea typeface="Caveat"/>
                <a:cs typeface="Caveat"/>
                <a:sym typeface="Caveat"/>
              </a:rPr>
              <a:t>2017 - Agosto : Puebla, </a:t>
            </a:r>
            <a:r>
              <a:rPr lang="es-419" b="1" dirty="0" err="1">
                <a:latin typeface="Caveat"/>
                <a:ea typeface="Caveat"/>
                <a:cs typeface="Caveat"/>
                <a:sym typeface="Caveat"/>
              </a:rPr>
              <a:t>Mexico</a:t>
            </a:r>
            <a:r>
              <a:rPr lang="es-419" b="1" dirty="0">
                <a:latin typeface="Caveat"/>
                <a:ea typeface="Caveat"/>
                <a:cs typeface="Caveat"/>
                <a:sym typeface="Caveat"/>
              </a:rPr>
              <a:t> (BUAP)</a:t>
            </a:r>
            <a:br>
              <a:rPr lang="es-419" b="1" dirty="0">
                <a:latin typeface="Caveat"/>
                <a:ea typeface="Caveat"/>
                <a:cs typeface="Caveat"/>
                <a:sym typeface="Caveat"/>
              </a:rPr>
            </a:br>
            <a:r>
              <a:rPr lang="es-419" b="1" dirty="0">
                <a:latin typeface="Caveat"/>
                <a:ea typeface="Caveat"/>
                <a:cs typeface="Caveat"/>
                <a:sym typeface="Caveat"/>
              </a:rPr>
              <a:t>2018- </a:t>
            </a:r>
            <a:r>
              <a:rPr lang="es-419" b="1" dirty="0" err="1">
                <a:latin typeface="Caveat"/>
                <a:ea typeface="Caveat"/>
                <a:cs typeface="Caveat"/>
                <a:sym typeface="Caveat"/>
              </a:rPr>
              <a:t>Maio</a:t>
            </a:r>
            <a:r>
              <a:rPr lang="es-419" b="1" dirty="0">
                <a:latin typeface="Caveat"/>
                <a:ea typeface="Caveat"/>
                <a:cs typeface="Caveat"/>
                <a:sym typeface="Caveat"/>
              </a:rPr>
              <a:t> : Barcelona- Esp. (</a:t>
            </a:r>
            <a:r>
              <a:rPr lang="es-419" b="1" dirty="0" err="1">
                <a:latin typeface="Caveat"/>
                <a:ea typeface="Caveat"/>
                <a:cs typeface="Caveat"/>
                <a:sym typeface="Caveat"/>
              </a:rPr>
              <a:t>EduAlter</a:t>
            </a:r>
            <a:r>
              <a:rPr lang="es-419" b="1" dirty="0">
                <a:latin typeface="Caveat"/>
                <a:ea typeface="Caveat"/>
                <a:cs typeface="Caveat"/>
                <a:sym typeface="Caveat"/>
              </a:rPr>
              <a:t>)</a:t>
            </a:r>
            <a:br>
              <a:rPr lang="es-419" b="1" dirty="0">
                <a:latin typeface="Caveat"/>
                <a:ea typeface="Caveat"/>
                <a:cs typeface="Caveat"/>
                <a:sym typeface="Caveat"/>
              </a:rPr>
            </a:br>
            <a:r>
              <a:rPr lang="es-419" b="1" dirty="0" err="1">
                <a:latin typeface="Caveat"/>
                <a:ea typeface="Caveat"/>
                <a:cs typeface="Caveat"/>
                <a:sym typeface="Caveat"/>
              </a:rPr>
              <a:t>Maio</a:t>
            </a:r>
            <a:r>
              <a:rPr lang="es-419" b="1" dirty="0">
                <a:latin typeface="Caveat"/>
                <a:ea typeface="Caveat"/>
                <a:cs typeface="Caveat"/>
                <a:sym typeface="Caveat"/>
              </a:rPr>
              <a:t> ; Bogotá – Colombia (Univ. Coop. Colombia)</a:t>
            </a:r>
            <a:br>
              <a:rPr lang="es-419" b="1" dirty="0">
                <a:latin typeface="Caveat"/>
                <a:ea typeface="Caveat"/>
                <a:cs typeface="Caveat"/>
                <a:sym typeface="Caveat"/>
              </a:rPr>
            </a:br>
            <a:r>
              <a:rPr lang="es-419" b="1" dirty="0">
                <a:latin typeface="Caveat"/>
                <a:ea typeface="Caveat"/>
                <a:cs typeface="Caveat"/>
                <a:sym typeface="Caveat"/>
              </a:rPr>
              <a:t>Diciembre: Nairobi - </a:t>
            </a:r>
            <a:r>
              <a:rPr lang="es-419" b="1" dirty="0" err="1">
                <a:latin typeface="Caveat"/>
                <a:ea typeface="Caveat"/>
                <a:cs typeface="Caveat"/>
                <a:sym typeface="Caveat"/>
              </a:rPr>
              <a:t>Quénia</a:t>
            </a:r>
            <a:r>
              <a:rPr lang="es-419" b="1" dirty="0">
                <a:latin typeface="Caveat"/>
                <a:ea typeface="Caveat"/>
                <a:cs typeface="Caveat"/>
                <a:sym typeface="Caveat"/>
              </a:rPr>
              <a:t> (</a:t>
            </a:r>
            <a:r>
              <a:rPr lang="es-419" b="1" dirty="0" err="1">
                <a:latin typeface="Caveat"/>
                <a:ea typeface="Caveat"/>
                <a:cs typeface="Caveat"/>
                <a:sym typeface="Caveat"/>
              </a:rPr>
              <a:t>Amani</a:t>
            </a:r>
            <a:r>
              <a:rPr lang="es-419" b="1" dirty="0"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s-419" b="1" dirty="0" err="1">
                <a:latin typeface="Caveat"/>
                <a:ea typeface="Caveat"/>
                <a:cs typeface="Caveat"/>
                <a:sym typeface="Caveat"/>
              </a:rPr>
              <a:t>Kibera</a:t>
            </a:r>
            <a:r>
              <a:rPr lang="es-419" b="1" dirty="0">
                <a:latin typeface="Caveat"/>
                <a:ea typeface="Caveat"/>
                <a:cs typeface="Caveat"/>
                <a:sym typeface="Caveat"/>
              </a:rPr>
              <a:t>) </a:t>
            </a: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lang="es-419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12321" r="12314"/>
          <a:stretch/>
        </p:blipFill>
        <p:spPr>
          <a:xfrm>
            <a:off x="3" y="0"/>
            <a:ext cx="3445526" cy="2571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l="17645" r="17645"/>
          <a:stretch/>
        </p:blipFill>
        <p:spPr>
          <a:xfrm>
            <a:off x="0" y="2571750"/>
            <a:ext cx="3445526" cy="2571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049113" y="307825"/>
            <a:ext cx="4779300" cy="7554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 dirty="0">
                <a:latin typeface="Caveat"/>
                <a:ea typeface="Caveat"/>
                <a:cs typeface="Caveat"/>
                <a:sym typeface="Caveat"/>
              </a:rPr>
              <a:t>qué hace la Campaña……. </a:t>
            </a:r>
            <a:endParaRPr sz="3600" b="1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608323" y="1311544"/>
            <a:ext cx="2350800" cy="27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aveat"/>
              <a:buChar char="➔"/>
            </a:pP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reuniones en </a:t>
            </a:r>
            <a:r>
              <a:rPr lang="es-419" sz="1800" b="1" dirty="0" err="1">
                <a:latin typeface="Caveat"/>
                <a:ea typeface="Caveat"/>
                <a:cs typeface="Caveat"/>
                <a:sym typeface="Caveat"/>
              </a:rPr>
              <a:t>webinar</a:t>
            </a: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 con el equipo coordinador para decidir colectivamente iniciativas y propuestas</a:t>
            </a:r>
            <a:endParaRPr sz="18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s-419" b="1" dirty="0"/>
            </a:br>
            <a:br>
              <a:rPr lang="es-419" b="1" dirty="0"/>
            </a:br>
            <a:endParaRPr b="1" dirty="0"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5959123" y="1311543"/>
            <a:ext cx="2350800" cy="33880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Carta de Principios son 17 principios en 4 idiomas que se ponen a consideración en cada encuentro </a:t>
            </a:r>
            <a:r>
              <a:rPr lang="es-419" sz="1800" b="1" dirty="0">
                <a:latin typeface="Caveat"/>
                <a:ea typeface="Caveat"/>
                <a:cs typeface="Caveat"/>
                <a:sym typeface="Caveat"/>
                <a:hlinkClick r:id="rId5"/>
              </a:rPr>
              <a:t>http://curriculumglobaleconomiasolidaria.com/espanol/carta-de-principios/</a:t>
            </a:r>
            <a:endParaRPr lang="es-419" sz="1800" b="1" dirty="0">
              <a:latin typeface="Caveat"/>
              <a:ea typeface="Caveat"/>
              <a:cs typeface="Caveat"/>
              <a:sym typeface="Caveat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br>
              <a:rPr lang="es-419" sz="1800" b="1" dirty="0">
                <a:latin typeface="Caveat"/>
                <a:ea typeface="Caveat"/>
                <a:cs typeface="Caveat"/>
                <a:sym typeface="Caveat"/>
              </a:rPr>
            </a:br>
            <a:endParaRPr sz="1800" b="1" dirty="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049113" y="79225"/>
            <a:ext cx="4779300" cy="14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 b="1" dirty="0">
                <a:latin typeface="Caveat"/>
                <a:ea typeface="Caveat"/>
                <a:cs typeface="Caveat"/>
                <a:sym typeface="Caveat"/>
              </a:rPr>
              <a:t>quiénes y cómo podemos participar</a:t>
            </a:r>
            <a:endParaRPr sz="3600" b="1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054894" y="1808125"/>
            <a:ext cx="2350800" cy="27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quiénes? </a:t>
            </a:r>
            <a:r>
              <a:rPr lang="es-419" sz="1800" b="1" dirty="0" err="1">
                <a:latin typeface="Caveat"/>
                <a:ea typeface="Caveat"/>
                <a:cs typeface="Caveat"/>
                <a:sym typeface="Caveat"/>
              </a:rPr>
              <a:t>todxs</a:t>
            </a: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 los grupos que realicen acciones  educativas que representan prácticas reales</a:t>
            </a:r>
            <a:endParaRPr sz="18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http://curriculumglobaleconomiasolidaria.com/espanol/convite-a-participar/</a:t>
            </a:r>
            <a:endParaRPr sz="1800" b="1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6477744" y="1124424"/>
            <a:ext cx="2350800" cy="32561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cómo? participando en las Comisiones de Trabajo</a:t>
            </a:r>
            <a:br>
              <a:rPr lang="es-419" sz="1800" b="1" dirty="0">
                <a:latin typeface="Caveat"/>
                <a:ea typeface="Caveat"/>
                <a:cs typeface="Caveat"/>
                <a:sym typeface="Caveat"/>
              </a:rPr>
            </a:b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subiendo material al Mapa interactivo</a:t>
            </a:r>
            <a:br>
              <a:rPr lang="es-419" sz="1800" b="1" dirty="0">
                <a:latin typeface="Caveat"/>
                <a:ea typeface="Caveat"/>
                <a:cs typeface="Caveat"/>
                <a:sym typeface="Caveat"/>
              </a:rPr>
            </a:b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impulsando encuentros presenciales </a:t>
            </a:r>
            <a:br>
              <a:rPr lang="es-419" sz="1800" b="1" dirty="0">
                <a:latin typeface="Caveat"/>
                <a:ea typeface="Caveat"/>
                <a:cs typeface="Caveat"/>
                <a:sym typeface="Caveat"/>
              </a:rPr>
            </a:b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difundiendo la iniciativa </a:t>
            </a:r>
            <a:br>
              <a:rPr lang="es-419" sz="1800" b="1" dirty="0">
                <a:latin typeface="Caveat"/>
                <a:ea typeface="Caveat"/>
                <a:cs typeface="Caveat"/>
                <a:sym typeface="Caveat"/>
              </a:rPr>
            </a:br>
            <a:r>
              <a:rPr lang="es-419" sz="1800" b="1" dirty="0">
                <a:latin typeface="Caveat"/>
                <a:ea typeface="Caveat"/>
                <a:cs typeface="Caveat"/>
                <a:sym typeface="Caveat"/>
              </a:rPr>
              <a:t>produciendo material para comunicar</a:t>
            </a:r>
            <a:endParaRPr sz="18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br>
              <a:rPr lang="es-419" dirty="0"/>
            </a:br>
            <a:br>
              <a:rPr lang="es-419" dirty="0"/>
            </a:b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44312" cy="374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852825" y="233150"/>
            <a:ext cx="4016400" cy="118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latin typeface="Caveat"/>
                <a:ea typeface="Caveat"/>
                <a:cs typeface="Caveat"/>
                <a:sym typeface="Caveat"/>
              </a:rPr>
              <a:t>Comisiones de trabajo</a:t>
            </a:r>
            <a:endParaRPr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852900" y="1672727"/>
            <a:ext cx="4016400" cy="29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➢"/>
            </a:pPr>
            <a:r>
              <a:rPr lang="es-419" sz="2400" b="1" dirty="0">
                <a:latin typeface="Caveat"/>
                <a:ea typeface="Caveat"/>
                <a:cs typeface="Caveat"/>
                <a:sym typeface="Caveat"/>
              </a:rPr>
              <a:t>Comunicación</a:t>
            </a:r>
            <a:endParaRPr sz="2400" b="1" dirty="0">
              <a:latin typeface="Caveat"/>
              <a:ea typeface="Caveat"/>
              <a:cs typeface="Caveat"/>
              <a:sym typeface="Caveat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➢"/>
            </a:pPr>
            <a:r>
              <a:rPr lang="es-419" sz="2400" b="1" dirty="0">
                <a:latin typeface="Caveat"/>
                <a:ea typeface="Caveat"/>
                <a:cs typeface="Caveat"/>
                <a:sym typeface="Caveat"/>
              </a:rPr>
              <a:t>Financiamiento</a:t>
            </a:r>
            <a:endParaRPr sz="2400" b="1" dirty="0">
              <a:latin typeface="Caveat"/>
              <a:ea typeface="Caveat"/>
              <a:cs typeface="Caveat"/>
              <a:sym typeface="Caveat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➢"/>
            </a:pPr>
            <a:r>
              <a:rPr lang="es-419" sz="2400" b="1" dirty="0">
                <a:latin typeface="Caveat"/>
                <a:ea typeface="Caveat"/>
                <a:cs typeface="Caveat"/>
                <a:sym typeface="Caveat"/>
              </a:rPr>
              <a:t>Carta de Principios</a:t>
            </a:r>
            <a:endParaRPr sz="2400" b="1" dirty="0">
              <a:latin typeface="Caveat"/>
              <a:ea typeface="Caveat"/>
              <a:cs typeface="Caveat"/>
              <a:sym typeface="Caveat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➢"/>
            </a:pPr>
            <a:r>
              <a:rPr lang="es-419" sz="2400" b="1" dirty="0">
                <a:latin typeface="Caveat"/>
                <a:ea typeface="Caveat"/>
                <a:cs typeface="Caveat"/>
                <a:sym typeface="Caveat"/>
              </a:rPr>
              <a:t>Sistematización</a:t>
            </a:r>
            <a:endParaRPr sz="2400" b="1" dirty="0">
              <a:latin typeface="Caveat"/>
              <a:ea typeface="Caveat"/>
              <a:cs typeface="Caveat"/>
              <a:sym typeface="Caveat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➢"/>
            </a:pPr>
            <a:r>
              <a:rPr lang="es-419" sz="2400" b="1" dirty="0">
                <a:latin typeface="Caveat"/>
                <a:ea typeface="Caveat"/>
                <a:cs typeface="Caveat"/>
                <a:sym typeface="Caveat"/>
              </a:rPr>
              <a:t>Movilización</a:t>
            </a:r>
            <a:endParaRPr sz="2400" b="1" dirty="0">
              <a:latin typeface="Caveat"/>
              <a:ea typeface="Caveat"/>
              <a:cs typeface="Caveat"/>
              <a:sym typeface="Caveat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dirty="0">
                <a:latin typeface="Caveat"/>
                <a:ea typeface="Caveat"/>
                <a:cs typeface="Caveat"/>
                <a:sym typeface="Caveat"/>
              </a:rPr>
              <a:t>Adherí a la Campaña http://curriculumglobaleconomiasolidaria.com/contacto/</a:t>
            </a:r>
            <a:endParaRPr sz="3000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 b="1" dirty="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Email: </a:t>
            </a:r>
            <a:r>
              <a:rPr lang="es-419" sz="1400" b="1" u="sng" dirty="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3"/>
              </a:rPr>
              <a:t>curriculumglobaleconomiasocial@gmail.com</a:t>
            </a:r>
            <a:endParaRPr sz="1400" b="1" u="sng" dirty="0">
              <a:solidFill>
                <a:srgbClr val="000000"/>
              </a:solidFill>
              <a:latin typeface="Caveat"/>
              <a:ea typeface="Caveat"/>
              <a:cs typeface="Caveat"/>
              <a:sym typeface="Caveat"/>
              <a:hlinkClick r:id="rId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 b="1" dirty="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Facebook: </a:t>
            </a:r>
            <a:r>
              <a:rPr lang="es-419" sz="1400" b="1" u="sng" dirty="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4"/>
              </a:rPr>
              <a:t>http://facebook.com/curriculumglobalecosocial</a:t>
            </a:r>
            <a:endParaRPr sz="1400" b="1" u="sng" dirty="0">
              <a:solidFill>
                <a:srgbClr val="000000"/>
              </a:solidFill>
              <a:latin typeface="Caveat"/>
              <a:ea typeface="Caveat"/>
              <a:cs typeface="Caveat"/>
              <a:sym typeface="Caveat"/>
              <a:hlinkClick r:id="rId4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 b="1" dirty="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Sitio: </a:t>
            </a:r>
            <a:r>
              <a:rPr lang="es-419" sz="1400" b="1" u="sng" dirty="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  <a:hlinkClick r:id="rId5"/>
              </a:rPr>
              <a:t>http://curriculumglobaleconomiasolidaria.com</a:t>
            </a:r>
            <a:endParaRPr sz="1400" b="1" u="sng" dirty="0">
              <a:solidFill>
                <a:srgbClr val="000000"/>
              </a:solidFill>
              <a:latin typeface="Caveat"/>
              <a:ea typeface="Caveat"/>
              <a:cs typeface="Caveat"/>
              <a:sym typeface="Caveat"/>
              <a:hlinkClick r:id="rId5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50" u="sng" dirty="0">
              <a:solidFill>
                <a:srgbClr val="1155CC"/>
              </a:solidFill>
              <a:latin typeface="Times New Roman"/>
              <a:ea typeface="Times New Roman"/>
              <a:cs typeface="Times New Roman"/>
              <a:sym typeface="Times New Roman"/>
              <a:hlinkClick r:id="rId5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1976" y="-228600"/>
            <a:ext cx="389964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326</Words>
  <Application>Microsoft Office PowerPoint</Application>
  <PresentationFormat>Apresentação na tela (16:9)</PresentationFormat>
  <Paragraphs>40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Times New Roman</vt:lpstr>
      <vt:lpstr>Arial</vt:lpstr>
      <vt:lpstr>Caveat</vt:lpstr>
      <vt:lpstr>Simple Light</vt:lpstr>
      <vt:lpstr>Apresentação do PowerPoint</vt:lpstr>
      <vt:lpstr>cuáles son los objetivos </vt:lpstr>
      <vt:lpstr>qué hace la Campaña……. </vt:lpstr>
      <vt:lpstr>qué hace la Campaña……. </vt:lpstr>
      <vt:lpstr>quiénes y cómo podemos participar</vt:lpstr>
      <vt:lpstr>Comisiones de trabajo</vt:lpstr>
      <vt:lpstr>Adherí a la Campaña http://curriculumglobaleconomiasolidaria.com/contacto/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Madza</dc:creator>
  <cp:lastModifiedBy>Madza</cp:lastModifiedBy>
  <cp:revision>10</cp:revision>
  <dcterms:modified xsi:type="dcterms:W3CDTF">2018-06-13T21:18:31Z</dcterms:modified>
</cp:coreProperties>
</file>